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582" r:id="rId3"/>
    <p:sldId id="542" r:id="rId4"/>
    <p:sldId id="285" r:id="rId5"/>
    <p:sldId id="583" r:id="rId6"/>
    <p:sldId id="584" r:id="rId7"/>
    <p:sldId id="572" r:id="rId8"/>
    <p:sldId id="608" r:id="rId9"/>
    <p:sldId id="585" r:id="rId10"/>
    <p:sldId id="571" r:id="rId11"/>
    <p:sldId id="586" r:id="rId12"/>
    <p:sldId id="452" r:id="rId13"/>
    <p:sldId id="587" r:id="rId14"/>
    <p:sldId id="575" r:id="rId15"/>
    <p:sldId id="489" r:id="rId16"/>
    <p:sldId id="588" r:id="rId17"/>
    <p:sldId id="451" r:id="rId18"/>
    <p:sldId id="576" r:id="rId19"/>
    <p:sldId id="589" r:id="rId20"/>
    <p:sldId id="497" r:id="rId21"/>
    <p:sldId id="590" r:id="rId22"/>
    <p:sldId id="604" r:id="rId23"/>
    <p:sldId id="591" r:id="rId24"/>
    <p:sldId id="577" r:id="rId25"/>
    <p:sldId id="607" r:id="rId26"/>
    <p:sldId id="539" r:id="rId27"/>
    <p:sldId id="592" r:id="rId28"/>
    <p:sldId id="605" r:id="rId29"/>
    <p:sldId id="578" r:id="rId30"/>
    <p:sldId id="593" r:id="rId31"/>
    <p:sldId id="596" r:id="rId32"/>
    <p:sldId id="597" r:id="rId33"/>
    <p:sldId id="598" r:id="rId34"/>
    <p:sldId id="599" r:id="rId35"/>
    <p:sldId id="606" r:id="rId36"/>
    <p:sldId id="579" r:id="rId37"/>
    <p:sldId id="600" r:id="rId38"/>
    <p:sldId id="603" r:id="rId39"/>
    <p:sldId id="594" r:id="rId40"/>
    <p:sldId id="580" r:id="rId41"/>
    <p:sldId id="601" r:id="rId42"/>
    <p:sldId id="581" r:id="rId43"/>
    <p:sldId id="602" r:id="rId44"/>
    <p:sldId id="595" r:id="rId45"/>
    <p:sldId id="261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FF"/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4" autoAdjust="0"/>
    <p:restoredTop sz="81165" autoAdjust="0"/>
  </p:normalViewPr>
  <p:slideViewPr>
    <p:cSldViewPr>
      <p:cViewPr varScale="1">
        <p:scale>
          <a:sx n="117" d="100"/>
          <a:sy n="117" d="100"/>
        </p:scale>
        <p:origin x="9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7100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1319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0088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38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018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4067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499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7286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4625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724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527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1006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7923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004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014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6353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9802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1859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3839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947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103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421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9619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8907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1035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5286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139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327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0794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61880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146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0817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4340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19027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0393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5203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605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057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642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41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659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2.png"/><Relationship Id="rId21" Type="http://schemas.openxmlformats.org/officeDocument/2006/relationships/image" Target="../media/image51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20.sv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44.svg"/><Relationship Id="rId4" Type="http://schemas.openxmlformats.org/officeDocument/2006/relationships/image" Target="../media/image16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8.png"/><Relationship Id="rId5" Type="http://schemas.openxmlformats.org/officeDocument/2006/relationships/image" Target="../media/image60.png"/><Relationship Id="rId10" Type="http://schemas.openxmlformats.org/officeDocument/2006/relationships/image" Target="../media/image67.png"/><Relationship Id="rId4" Type="http://schemas.openxmlformats.org/officeDocument/2006/relationships/image" Target="../media/image44.gif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0.png"/><Relationship Id="rId26" Type="http://schemas.openxmlformats.org/officeDocument/2006/relationships/image" Target="../media/image480.png"/><Relationship Id="rId3" Type="http://schemas.openxmlformats.org/officeDocument/2006/relationships/image" Target="../media/image2.png"/><Relationship Id="rId21" Type="http://schemas.openxmlformats.org/officeDocument/2006/relationships/image" Target="../media/image43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0.png"/><Relationship Id="rId25" Type="http://schemas.openxmlformats.org/officeDocument/2006/relationships/image" Target="../media/image47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80.png"/><Relationship Id="rId20" Type="http://schemas.openxmlformats.org/officeDocument/2006/relationships/image" Target="../media/image420.png"/><Relationship Id="rId29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24" Type="http://schemas.openxmlformats.org/officeDocument/2006/relationships/image" Target="../media/image46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23" Type="http://schemas.openxmlformats.org/officeDocument/2006/relationships/image" Target="../media/image450.png"/><Relationship Id="rId28" Type="http://schemas.openxmlformats.org/officeDocument/2006/relationships/image" Target="../media/image500.png"/><Relationship Id="rId10" Type="http://schemas.openxmlformats.org/officeDocument/2006/relationships/image" Target="../media/image320.png"/><Relationship Id="rId19" Type="http://schemas.openxmlformats.org/officeDocument/2006/relationships/image" Target="../media/image41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Relationship Id="rId22" Type="http://schemas.openxmlformats.org/officeDocument/2006/relationships/image" Target="../media/image440.png"/><Relationship Id="rId27" Type="http://schemas.openxmlformats.org/officeDocument/2006/relationships/image" Target="../media/image490.png"/><Relationship Id="rId30" Type="http://schemas.openxmlformats.org/officeDocument/2006/relationships/image" Target="../media/image5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91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911.png"/><Relationship Id="rId15" Type="http://schemas.openxmlformats.org/officeDocument/2006/relationships/image" Target="../media/image110.png"/><Relationship Id="rId10" Type="http://schemas.openxmlformats.org/officeDocument/2006/relationships/image" Target="../media/image107.png"/><Relationship Id="rId4" Type="http://schemas.openxmlformats.org/officeDocument/2006/relationships/image" Target="../media/image900.png"/><Relationship Id="rId9" Type="http://schemas.openxmlformats.org/officeDocument/2006/relationships/image" Target="../media/image106.png"/><Relationship Id="rId1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1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95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92.png"/><Relationship Id="rId18" Type="http://schemas.openxmlformats.org/officeDocument/2006/relationships/image" Target="../media/image1330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1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4.sv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0.png"/><Relationship Id="rId5" Type="http://schemas.openxmlformats.org/officeDocument/2006/relationships/image" Target="../media/image18.sv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1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910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11.png"/><Relationship Id="rId9" Type="http://schemas.openxmlformats.org/officeDocument/2006/relationships/image" Target="../media/image710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60848"/>
            <a:ext cx="1219200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2.0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мы изучаем историю 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свёрточных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нейронных сетей для классификации изображений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AlexNet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972" y="1484784"/>
            <a:ext cx="33137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слоев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 pooling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слоя (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Max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слоя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63352" y="2564904"/>
            <a:ext cx="30485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Stride</a:t>
            </a: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Overlapping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35360" y="5229200"/>
            <a:ext cx="1511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GPU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8BC5F2-7D5E-4967-A38A-64711F4B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6696" t="37244" r="7036" b="30557"/>
          <a:stretch/>
        </p:blipFill>
        <p:spPr>
          <a:xfrm>
            <a:off x="3287688" y="2420888"/>
            <a:ext cx="8772480" cy="1960307"/>
          </a:xfrm>
          <a:prstGeom prst="rect">
            <a:avLst/>
          </a:prstGeom>
        </p:spPr>
      </p:pic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3791744" y="5661248"/>
            <a:ext cx="5109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60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миллионов параметров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271464" y="6165304"/>
            <a:ext cx="9577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| ILSVRC Competition – 2012 (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Top-5 Error Rate – 1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3215680" y="1988840"/>
                <a:ext cx="2044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227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227</m:t>
                    </m:r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1988840"/>
                <a:ext cx="2044214" cy="461665"/>
              </a:xfrm>
              <a:prstGeom prst="rect">
                <a:avLst/>
              </a:prstGeom>
              <a:blipFill>
                <a:blip r:embed="rId7"/>
                <a:stretch>
                  <a:fillRect l="-896" t="-11842" r="-358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2855640" y="3501008"/>
                <a:ext cx="16642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11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=4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501008"/>
                <a:ext cx="1664238" cy="830997"/>
              </a:xfrm>
              <a:prstGeom prst="rect">
                <a:avLst/>
              </a:prstGeom>
              <a:blipFill>
                <a:blip r:embed="rId8"/>
                <a:stretch>
                  <a:fillRect l="-5495" r="-5128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007768" y="2348880"/>
                <a:ext cx="1618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55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55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96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348880"/>
                <a:ext cx="1618841" cy="400110"/>
              </a:xfrm>
              <a:prstGeom prst="rect">
                <a:avLst/>
              </a:prstGeom>
              <a:blipFill>
                <a:blip r:embed="rId9"/>
                <a:stretch>
                  <a:fillRect t="-7576" r="-338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5087888" y="25649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27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564904"/>
                <a:ext cx="1782347" cy="400110"/>
              </a:xfrm>
              <a:prstGeom prst="rect">
                <a:avLst/>
              </a:prstGeom>
              <a:blipFill>
                <a:blip r:embed="rId10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6528048" y="2276872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2276872"/>
                <a:ext cx="1782347" cy="400110"/>
              </a:xfrm>
              <a:prstGeom prst="rect">
                <a:avLst/>
              </a:prstGeom>
              <a:blipFill>
                <a:blip r:embed="rId11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7752184" y="25649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2564904"/>
                <a:ext cx="1782347" cy="400110"/>
              </a:xfrm>
              <a:prstGeom prst="rect">
                <a:avLst/>
              </a:prstGeom>
              <a:blipFill>
                <a:blip r:embed="rId12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8976320" y="2852936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2852936"/>
                <a:ext cx="1782347" cy="400110"/>
              </a:xfrm>
              <a:prstGeom prst="rect">
                <a:avLst/>
              </a:prstGeom>
              <a:blipFill>
                <a:blip r:embed="rId13"/>
                <a:stretch>
                  <a:fillRect t="-7576" r="-3072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575720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4221088"/>
                <a:ext cx="1505540" cy="1015663"/>
              </a:xfrm>
              <a:prstGeom prst="rect">
                <a:avLst/>
              </a:prstGeom>
              <a:blipFill>
                <a:blip r:embed="rId14"/>
                <a:stretch>
                  <a:fillRect l="-4049" r="-364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5159896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4221088"/>
                <a:ext cx="1505540" cy="1015663"/>
              </a:xfrm>
              <a:prstGeom prst="rect">
                <a:avLst/>
              </a:prstGeom>
              <a:blipFill>
                <a:blip r:embed="rId15"/>
                <a:stretch>
                  <a:fillRect l="-4049" r="-364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9048328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4221088"/>
                <a:ext cx="1505540" cy="1015663"/>
              </a:xfrm>
              <a:prstGeom prst="rect">
                <a:avLst/>
              </a:prstGeom>
              <a:blipFill>
                <a:blip r:embed="rId16"/>
                <a:stretch>
                  <a:fillRect l="-3644" r="-4049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4799856" y="3501008"/>
                <a:ext cx="16642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=2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3501008"/>
                <a:ext cx="1664238" cy="830997"/>
              </a:xfrm>
              <a:prstGeom prst="rect">
                <a:avLst/>
              </a:prstGeom>
              <a:blipFill>
                <a:blip r:embed="rId17"/>
                <a:stretch>
                  <a:fillRect l="-5495" r="-5128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7032104" y="3573016"/>
                <a:ext cx="234121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Padding </a:t>
                </a:r>
                <a:r>
                  <a:rPr lang="en-US" sz="24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same</a:t>
                </a:r>
                <a:endParaRPr lang="ru-RU" sz="24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3573016"/>
                <a:ext cx="2341218" cy="830997"/>
              </a:xfrm>
              <a:prstGeom prst="rect">
                <a:avLst/>
              </a:prstGeom>
              <a:blipFill>
                <a:blip r:embed="rId18"/>
                <a:stretch>
                  <a:fillRect l="-4167" r="-3125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10056440" y="3861048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9216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440" y="3861048"/>
                <a:ext cx="845103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10416480" y="4293096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480" y="4293096"/>
                <a:ext cx="845103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10920536" y="4509120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536" y="4509120"/>
                <a:ext cx="8451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11424592" y="472514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1000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92" y="4725144"/>
                <a:ext cx="864339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/>
          <p:cNvSpPr/>
          <p:nvPr/>
        </p:nvSpPr>
        <p:spPr>
          <a:xfrm>
            <a:off x="263352" y="4005064"/>
            <a:ext cx="231185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ReLU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  <p:bldP spid="15" grpId="0"/>
      <p:bldP spid="16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2732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2135560" y="90872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 Visual Geometry Group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95400" y="6165304"/>
            <a:ext cx="10861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VGG-16 |  ILSVRC Competition – 2014 (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Runners-Up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Top-5 Error Rate – 7.3%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3719736" y="5589240"/>
            <a:ext cx="563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138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миллионов параметров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98934" y="4422883"/>
            <a:ext cx="39100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свертки 3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3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Padding same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65DBC-0F8B-4C59-AB1A-A0A2E4A3D1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5194" t="34963" r="3932" b="30992"/>
          <a:stretch/>
        </p:blipFill>
        <p:spPr>
          <a:xfrm>
            <a:off x="1847528" y="1700808"/>
            <a:ext cx="9837102" cy="2173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-60256" y="2256684"/>
                <a:ext cx="188923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224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224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256" y="2256684"/>
                <a:ext cx="1889235" cy="430887"/>
              </a:xfrm>
              <a:prstGeom prst="rect">
                <a:avLst/>
              </a:prstGeom>
              <a:blipFill>
                <a:blip r:embed="rId6"/>
                <a:stretch>
                  <a:fillRect l="-323" t="-9859" r="-3226" b="-281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623392" y="3212976"/>
                <a:ext cx="1904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224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224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1904176" cy="400110"/>
              </a:xfrm>
              <a:prstGeom prst="rect">
                <a:avLst/>
              </a:prstGeom>
              <a:blipFill>
                <a:blip r:embed="rId8"/>
                <a:stretch>
                  <a:fillRect t="-7576" r="-255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551384" y="3573016"/>
                <a:ext cx="20092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224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64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73016"/>
                <a:ext cx="200926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623392" y="3933056"/>
                <a:ext cx="1904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933056"/>
                <a:ext cx="1904176" cy="400110"/>
              </a:xfrm>
              <a:prstGeom prst="rect">
                <a:avLst/>
              </a:prstGeom>
              <a:blipFill>
                <a:blip r:embed="rId10"/>
                <a:stretch>
                  <a:fillRect t="-7576" r="-255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2855640" y="3284984"/>
                <a:ext cx="20676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284984"/>
                <a:ext cx="2067682" cy="400110"/>
              </a:xfrm>
              <a:prstGeom prst="rect">
                <a:avLst/>
              </a:prstGeom>
              <a:blipFill>
                <a:blip r:embed="rId11"/>
                <a:stretch>
                  <a:fillRect t="-9091" r="-235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2855640" y="3645024"/>
                <a:ext cx="20676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645024"/>
                <a:ext cx="2067682" cy="400110"/>
              </a:xfrm>
              <a:prstGeom prst="rect">
                <a:avLst/>
              </a:prstGeom>
              <a:blipFill>
                <a:blip r:embed="rId12"/>
                <a:stretch>
                  <a:fillRect t="-9091" r="-235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3140975" y="3992081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975" y="3992081"/>
                <a:ext cx="1782347" cy="400110"/>
              </a:xfrm>
              <a:prstGeom prst="rect">
                <a:avLst/>
              </a:prstGeom>
              <a:blipFill>
                <a:blip r:embed="rId13"/>
                <a:stretch>
                  <a:fillRect t="-9091" r="-3072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943872" y="328498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3284984"/>
                <a:ext cx="1782347" cy="400110"/>
              </a:xfrm>
              <a:prstGeom prst="rect">
                <a:avLst/>
              </a:prstGeom>
              <a:blipFill>
                <a:blip r:embed="rId14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4943872" y="364502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3645024"/>
                <a:ext cx="1782347" cy="400110"/>
              </a:xfrm>
              <a:prstGeom prst="rect">
                <a:avLst/>
              </a:prstGeom>
              <a:blipFill>
                <a:blip r:embed="rId15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4943872" y="400506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4005064"/>
                <a:ext cx="1782347" cy="400110"/>
              </a:xfrm>
              <a:prstGeom prst="rect">
                <a:avLst/>
              </a:prstGeom>
              <a:blipFill>
                <a:blip r:embed="rId16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4943872" y="43651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28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4365104"/>
                <a:ext cx="1782347" cy="400110"/>
              </a:xfrm>
              <a:prstGeom prst="rect">
                <a:avLst/>
              </a:prstGeom>
              <a:blipFill>
                <a:blip r:embed="rId17"/>
                <a:stretch>
                  <a:fillRect t="-7576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6816080" y="328498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284984"/>
                <a:ext cx="1866601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6816080" y="364502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645024"/>
                <a:ext cx="1866601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6816080" y="400506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005064"/>
                <a:ext cx="1866601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6816080" y="436510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365104"/>
                <a:ext cx="1866601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8904312" y="3429000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3429000"/>
                <a:ext cx="1866601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9120336" y="4293096"/>
                <a:ext cx="1581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7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4293096"/>
                <a:ext cx="1581267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8904312" y="400506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05064"/>
                <a:ext cx="1866601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8904312" y="3717032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3717032"/>
                <a:ext cx="1866601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/>
              <p:cNvSpPr/>
              <p:nvPr/>
            </p:nvSpPr>
            <p:spPr>
              <a:xfrm>
                <a:off x="10560496" y="2276872"/>
                <a:ext cx="9877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25088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Прямоугольник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2276872"/>
                <a:ext cx="987771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/>
              <p:cNvSpPr/>
              <p:nvPr/>
            </p:nvSpPr>
            <p:spPr>
              <a:xfrm>
                <a:off x="10704512" y="3789040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Прямоугольник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512" y="3789040"/>
                <a:ext cx="845103" cy="4001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/>
              <p:cNvSpPr/>
              <p:nvPr/>
            </p:nvSpPr>
            <p:spPr>
              <a:xfrm>
                <a:off x="11064552" y="4077072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0" name="Прямоугольник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4077072"/>
                <a:ext cx="845103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/>
              <p:cNvSpPr/>
              <p:nvPr/>
            </p:nvSpPr>
            <p:spPr>
              <a:xfrm>
                <a:off x="11496600" y="3068960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1000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" name="Прямоугольник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600" y="3068960"/>
                <a:ext cx="864339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23235" y="5198423"/>
            <a:ext cx="3278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Мах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51384" y="5620017"/>
            <a:ext cx="178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4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9336360" y="1412776"/>
            <a:ext cx="1951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Oxford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889B73-825C-43EF-92BA-40A90666A637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 l="36106" t="22891" r="38221" b="24117"/>
          <a:stretch/>
        </p:blipFill>
        <p:spPr>
          <a:xfrm>
            <a:off x="9408368" y="4653136"/>
            <a:ext cx="1577847" cy="15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9" grpId="0"/>
      <p:bldP spid="13" grpId="0"/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0263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GoogLeNet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или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v1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51384" y="5805264"/>
            <a:ext cx="10945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Szegedy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Christian, Wei Liu,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Yangqing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Jia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Pierre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Sermanet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Scott Reed,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Dragomir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Anguelov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Dumitru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Erhan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Vincent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Vanhoucke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Andrew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Rabinovich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"Going deeper with convolutions." In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pp. 1-9. 2015.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WE NEED TO GO DEEPER Incep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844824"/>
            <a:ext cx="6264696" cy="353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916832"/>
            <a:ext cx="5081612" cy="138213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088" y="3645024"/>
            <a:ext cx="4896544" cy="134581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769515" y="5157192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https://arxiv.org/pdf/1409.4842.pdf</a:t>
            </a:r>
          </a:p>
        </p:txBody>
      </p:sp>
    </p:spTree>
    <p:extLst>
      <p:ext uri="{BB962C8B-B14F-4D97-AF65-F5344CB8AC3E}">
        <p14:creationId xmlns:p14="http://schemas.microsoft.com/office/powerpoint/2010/main" val="228851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Свертка 1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x 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One by One [ 1 x 1 ] Convolution - counter-intuitively useful – Aaditya  Prakash (Adi) – Machine Learni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916832"/>
            <a:ext cx="267418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omprehensive Introduction to Different Types of Convolutions in Deep  Learning | by Kunlun Bai | Towards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988840"/>
            <a:ext cx="4392488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C06F69-7152-44DD-A89B-F0D2ECC334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27556" t="19579" r="12200" b="21544"/>
          <a:stretch/>
        </p:blipFill>
        <p:spPr>
          <a:xfrm>
            <a:off x="7558608" y="2492896"/>
            <a:ext cx="4636368" cy="2083891"/>
          </a:xfrm>
          <a:prstGeom prst="rect">
            <a:avLst/>
          </a:prstGeom>
        </p:spPr>
      </p:pic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7680176" y="4653136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256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4653136"/>
                <a:ext cx="186660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10200456" y="4725144"/>
                <a:ext cx="17239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456" y="4725144"/>
                <a:ext cx="172393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919536" y="5517232"/>
            <a:ext cx="8605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не по пространству, а по «каналам»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279576" y="6093296"/>
            <a:ext cx="8053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Networks in Networks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Сети внутри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8400256" y="5013176"/>
                <a:ext cx="29218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32 : 1</m:t>
                      </m:r>
                      <m:r>
                        <a:rPr lang="ru-RU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ru-RU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256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5013176"/>
                <a:ext cx="29218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1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16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05273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Зачем выбирать размер фильтра?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”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11" name="Cube 28"/>
          <p:cNvSpPr/>
          <p:nvPr/>
        </p:nvSpPr>
        <p:spPr>
          <a:xfrm>
            <a:off x="8644626" y="2452474"/>
            <a:ext cx="1637789" cy="1423716"/>
          </a:xfrm>
          <a:prstGeom prst="cube">
            <a:avLst>
              <a:gd name="adj" fmla="val 2744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Cube 2"/>
          <p:cNvSpPr/>
          <p:nvPr/>
        </p:nvSpPr>
        <p:spPr>
          <a:xfrm>
            <a:off x="776057" y="2361054"/>
            <a:ext cx="2766060" cy="2663190"/>
          </a:xfrm>
          <a:prstGeom prst="cube">
            <a:avLst>
              <a:gd name="adj" fmla="val 5248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65064" y="5087186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64" y="5087186"/>
                <a:ext cx="2164375" cy="461665"/>
              </a:xfrm>
              <a:prstGeom prst="rect">
                <a:avLst/>
              </a:prstGeom>
              <a:blipFill>
                <a:blip r:embed="rId4"/>
                <a:stretch>
                  <a:fillRect l="-4225" t="-10667" r="-3944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6"/>
          <p:cNvSpPr/>
          <p:nvPr/>
        </p:nvSpPr>
        <p:spPr>
          <a:xfrm>
            <a:off x="3656856" y="2361054"/>
            <a:ext cx="1143000" cy="106330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8"/>
              <p:cNvSpPr/>
              <p:nvPr/>
            </p:nvSpPr>
            <p:spPr>
              <a:xfrm>
                <a:off x="4914595" y="2145460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</a:p>
            </p:txBody>
          </p:sp>
        </mc:Choice>
        <mc:Fallback xmlns="">
          <p:sp>
            <p:nvSpPr>
              <p:cNvPr id="1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595" y="2145460"/>
                <a:ext cx="1140056" cy="523220"/>
              </a:xfrm>
              <a:prstGeom prst="rect">
                <a:avLst/>
              </a:prstGeom>
              <a:blipFill>
                <a:blip r:embed="rId5"/>
                <a:stretch>
                  <a:fillRect l="-10695" t="-12791" r="-10695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9"/>
          <p:cNvSpPr/>
          <p:nvPr/>
        </p:nvSpPr>
        <p:spPr>
          <a:xfrm>
            <a:off x="3651579" y="3401500"/>
            <a:ext cx="1148277" cy="35019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10"/>
              <p:cNvSpPr/>
              <p:nvPr/>
            </p:nvSpPr>
            <p:spPr>
              <a:xfrm>
                <a:off x="4727848" y="3068960"/>
                <a:ext cx="114967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 </a:t>
                </a:r>
              </a:p>
            </p:txBody>
          </p:sp>
        </mc:Choice>
        <mc:Fallback xmlns="">
          <p:sp>
            <p:nvSpPr>
              <p:cNvPr id="2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3068960"/>
                <a:ext cx="1149674" cy="954107"/>
              </a:xfrm>
              <a:prstGeom prst="rect">
                <a:avLst/>
              </a:prstGeom>
              <a:blipFill>
                <a:blip r:embed="rId6"/>
                <a:stretch>
                  <a:fillRect l="-10638" t="-6369" r="-10638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11"/>
          <p:cNvSpPr/>
          <p:nvPr/>
        </p:nvSpPr>
        <p:spPr>
          <a:xfrm flipV="1">
            <a:off x="3651579" y="3993952"/>
            <a:ext cx="1148278" cy="38312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12"/>
              <p:cNvSpPr/>
              <p:nvPr/>
            </p:nvSpPr>
            <p:spPr>
              <a:xfrm>
                <a:off x="4727848" y="4005064"/>
                <a:ext cx="114967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 </a:t>
                </a:r>
              </a:p>
            </p:txBody>
          </p:sp>
        </mc:Choice>
        <mc:Fallback xmlns="">
          <p:sp>
            <p:nvSpPr>
              <p:cNvPr id="2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005064"/>
                <a:ext cx="1149674" cy="954107"/>
              </a:xfrm>
              <a:prstGeom prst="rect">
                <a:avLst/>
              </a:prstGeom>
              <a:blipFill>
                <a:blip r:embed="rId7"/>
                <a:stretch>
                  <a:fillRect l="-10638" t="-7006" r="-10638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13"/>
          <p:cNvSpPr/>
          <p:nvPr/>
        </p:nvSpPr>
        <p:spPr>
          <a:xfrm flipV="1">
            <a:off x="3651579" y="4200286"/>
            <a:ext cx="1148277" cy="106869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99856" y="5085184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26" name="Freeform 15"/>
          <p:cNvSpPr/>
          <p:nvPr/>
        </p:nvSpPr>
        <p:spPr>
          <a:xfrm rot="5400000">
            <a:off x="7269172" y="1073783"/>
            <a:ext cx="203849" cy="277839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Freeform 16"/>
          <p:cNvSpPr/>
          <p:nvPr/>
        </p:nvSpPr>
        <p:spPr>
          <a:xfrm>
            <a:off x="5845071" y="3140968"/>
            <a:ext cx="2411169" cy="260532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reeform 17"/>
          <p:cNvSpPr/>
          <p:nvPr/>
        </p:nvSpPr>
        <p:spPr>
          <a:xfrm>
            <a:off x="5845071" y="3501009"/>
            <a:ext cx="2123137" cy="887070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rot="5400000" flipH="1">
            <a:off x="6708954" y="4518712"/>
            <a:ext cx="476756" cy="117765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Cube 26"/>
          <p:cNvSpPr/>
          <p:nvPr/>
        </p:nvSpPr>
        <p:spPr>
          <a:xfrm>
            <a:off x="8079330" y="2834344"/>
            <a:ext cx="1819201" cy="1616240"/>
          </a:xfrm>
          <a:prstGeom prst="cube">
            <a:avLst>
              <a:gd name="adj" fmla="val 35833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549258" y="4033348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31470" y="4633923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40822" y="4466105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0800000" flipV="1">
            <a:off x="10085106" y="3524165"/>
            <a:ext cx="4854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64</a:t>
            </a:r>
          </a:p>
        </p:txBody>
      </p:sp>
      <p:sp>
        <p:nvSpPr>
          <p:cNvPr id="35" name="Cube 27"/>
          <p:cNvSpPr/>
          <p:nvPr/>
        </p:nvSpPr>
        <p:spPr>
          <a:xfrm>
            <a:off x="7881517" y="3406198"/>
            <a:ext cx="1444313" cy="1244573"/>
          </a:xfrm>
          <a:prstGeom prst="cube">
            <a:avLst>
              <a:gd name="adj" fmla="val 16332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6" name="Cube 25"/>
          <p:cNvSpPr/>
          <p:nvPr/>
        </p:nvSpPr>
        <p:spPr>
          <a:xfrm>
            <a:off x="7670598" y="3617361"/>
            <a:ext cx="1468657" cy="1215093"/>
          </a:xfrm>
          <a:prstGeom prst="cube">
            <a:avLst>
              <a:gd name="adj" fmla="val 16602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86222" y="4824190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21621" y="41725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9416" y="5949280"/>
            <a:ext cx="10585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https://www.coursera.org/learn/convolutional-neural-networks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16667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/>
      <p:bldP spid="38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05273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Модули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55640" y="6021288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https://arxiv.org/pdf/1409.4842.pdf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988840"/>
            <a:ext cx="6048672" cy="34926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153" y="1988840"/>
            <a:ext cx="5662687" cy="3524456"/>
          </a:xfrm>
          <a:prstGeom prst="rect">
            <a:avLst/>
          </a:prstGeom>
        </p:spPr>
      </p:pic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6" name="Фигура, имеющая форму буквы L 5"/>
          <p:cNvSpPr/>
          <p:nvPr/>
        </p:nvSpPr>
        <p:spPr>
          <a:xfrm rot="18550438">
            <a:off x="6816389" y="2161108"/>
            <a:ext cx="688485" cy="513675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4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GoogLeNet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или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v1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4581128"/>
            <a:ext cx="1614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22 слоя</a:t>
            </a:r>
          </a:p>
        </p:txBody>
      </p:sp>
      <p:pic>
        <p:nvPicPr>
          <p:cNvPr id="6146" name="Picture 2" descr="Image for pos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44824"/>
            <a:ext cx="12165225" cy="27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5360" y="6381328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Inception V1 (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ILSVRC Competition – 2014 (Winner) | Top-5 Error Rate – 6.67%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575720" y="5949280"/>
            <a:ext cx="5238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6.8 миллионов параметров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783632" y="4509120"/>
            <a:ext cx="79544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Стандартные слои Свертки + </a:t>
            </a:r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Вспомогательные классификаторы</a:t>
            </a:r>
            <a:r>
              <a: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(auxiliary)</a:t>
            </a:r>
            <a:endParaRPr lang="ru-RU" sz="24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3352" y="3068960"/>
            <a:ext cx="1800200" cy="64807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375920" y="3861048"/>
            <a:ext cx="1800200" cy="64807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040216" y="3501008"/>
            <a:ext cx="1800200" cy="648072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2423592" y="5661248"/>
                <a:ext cx="75457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𝒓𝒆𝒂𝒍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𝒂𝒖𝒙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𝒂𝒖𝒙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661248"/>
                <a:ext cx="75457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BE329BF-765C-4585-B291-EB8EB4DD96F0}"/>
              </a:ext>
            </a:extLst>
          </p:cNvPr>
          <p:cNvSpPr/>
          <p:nvPr/>
        </p:nvSpPr>
        <p:spPr>
          <a:xfrm>
            <a:off x="10738054" y="2241720"/>
            <a:ext cx="1453946" cy="64807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9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13" grpId="0"/>
      <p:bldP spid="15" grpId="0"/>
      <p:bldP spid="5" grpId="0" animBg="1"/>
      <p:bldP spid="16" grpId="0" animBg="1"/>
      <p:bldP spid="17" grpId="0" animBg="1"/>
      <p:bldP spid="21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Идеи для улучшения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7013"/>
          <a:stretch/>
        </p:blipFill>
        <p:spPr>
          <a:xfrm>
            <a:off x="1055440" y="1700808"/>
            <a:ext cx="4248472" cy="31182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t="6437"/>
          <a:stretch/>
        </p:blipFill>
        <p:spPr>
          <a:xfrm>
            <a:off x="7104112" y="1628800"/>
            <a:ext cx="4032448" cy="313904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27648" y="5517232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87488" y="5934670"/>
            <a:ext cx="9984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Szegedy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Christian, Vincent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Vanhoucke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Sergey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Ioffe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Jon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Shlens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Zbigniew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Wojna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"Rethinking the inception architecture for computer vision." In Proceedings of the IEEE conference on computer vision and pattern recognition, pp. 2818-2826. 2016.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83432" y="4869160"/>
            <a:ext cx="4680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harter"/>
              </a:rPr>
              <a:t>Свертки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5x5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в 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2.78 </a:t>
            </a:r>
            <a:r>
              <a:rPr lang="ru-RU" b="1" dirty="0">
                <a:solidFill>
                  <a:schemeClr val="bg1"/>
                </a:solidFill>
                <a:latin typeface="charter"/>
              </a:rPr>
              <a:t>раз более «дорогие»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чем свертки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3x3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888088" y="4869160"/>
            <a:ext cx="4896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harter"/>
              </a:rPr>
              <a:t>На 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33% </a:t>
            </a:r>
            <a:r>
              <a:rPr lang="ru-RU" b="1" dirty="0">
                <a:solidFill>
                  <a:schemeClr val="bg1"/>
                </a:solidFill>
                <a:latin typeface="charter"/>
              </a:rPr>
              <a:t>дешевле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чем просто свертка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3x3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9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лекции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F65229-376D-431B-ADD9-E4C30A35603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0849AB-7656-4E66-AE96-2C42D6AAFDF2}"/>
              </a:ext>
            </a:extLst>
          </p:cNvPr>
          <p:cNvSpPr txBox="1"/>
          <p:nvPr/>
        </p:nvSpPr>
        <p:spPr>
          <a:xfrm>
            <a:off x="640695" y="1323428"/>
            <a:ext cx="10992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Экспоненциально Взвешенные Средние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 с Моментом,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RMSprop, Adam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8B79D4-4F06-4B3F-B80C-BAD3805BCAC1}"/>
              </a:ext>
            </a:extLst>
          </p:cNvPr>
          <p:cNvSpPr txBox="1"/>
          <p:nvPr/>
        </p:nvSpPr>
        <p:spPr>
          <a:xfrm>
            <a:off x="558761" y="2513942"/>
            <a:ext cx="10992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L1, L2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Augmentation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5B570A-2DA5-475A-839C-9958C163FC6D}"/>
              </a:ext>
            </a:extLst>
          </p:cNvPr>
          <p:cNvSpPr txBox="1"/>
          <p:nvPr/>
        </p:nvSpPr>
        <p:spPr>
          <a:xfrm>
            <a:off x="559008" y="4421619"/>
            <a:ext cx="113120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Padding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Stride /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Заполнение и Шаг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«Хорошо извлекают Признаки»</a:t>
            </a:r>
          </a:p>
        </p:txBody>
      </p:sp>
    </p:spTree>
    <p:extLst>
      <p:ext uri="{BB962C8B-B14F-4D97-AF65-F5344CB8AC3E}">
        <p14:creationId xmlns:p14="http://schemas.microsoft.com/office/powerpoint/2010/main" val="17833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v2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6"/>
          <a:stretch/>
        </p:blipFill>
        <p:spPr bwMode="auto">
          <a:xfrm>
            <a:off x="119336" y="2420888"/>
            <a:ext cx="2304256" cy="22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7032" t="2796" r="7096"/>
          <a:stretch/>
        </p:blipFill>
        <p:spPr>
          <a:xfrm>
            <a:off x="2962275" y="1857374"/>
            <a:ext cx="2181226" cy="293977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/>
          <a:srcRect l="5407" r="6176"/>
          <a:stretch/>
        </p:blipFill>
        <p:spPr>
          <a:xfrm>
            <a:off x="5619750" y="1988840"/>
            <a:ext cx="2809876" cy="2520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19336" y="4797152"/>
            <a:ext cx="2448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5x5 как две свертки 3x3.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639616" y="4797152"/>
            <a:ext cx="331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5x5 как две свертки 3x3, которые как 1x3 и 3x1 последовательно.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951984" y="4804514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Делаем модуль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Inception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шире. </a:t>
            </a:r>
          </a:p>
        </p:txBody>
      </p:sp>
      <p:sp>
        <p:nvSpPr>
          <p:cNvPr id="1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927648" y="6322923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728" y="2276872"/>
            <a:ext cx="3226827" cy="266429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128448" y="3717032"/>
            <a:ext cx="8640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   B</a:t>
            </a: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      C</a:t>
            </a:r>
            <a:endParaRPr lang="ru-RU" sz="14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2063552" y="558924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слоя, но всего лишь в 2,5 раза более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затратно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вычислительным ресурсам </a:t>
            </a:r>
          </a:p>
        </p:txBody>
      </p:sp>
    </p:spTree>
    <p:extLst>
      <p:ext uri="{BB962C8B-B14F-4D97-AF65-F5344CB8AC3E}">
        <p14:creationId xmlns:p14="http://schemas.microsoft.com/office/powerpoint/2010/main" val="385659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6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0872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927648" y="6322923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551384" y="1628800"/>
            <a:ext cx="3024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v2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+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623392" y="1844824"/>
            <a:ext cx="11305256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RMSProp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ru-RU" sz="3200" dirty="0">
                <a:solidFill>
                  <a:schemeClr val="bg1"/>
                </a:solidFill>
                <a:latin typeface="-apple-system"/>
              </a:rPr>
              <a:t>По «умному» считаем свертки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7x7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во вспомогательных классификаторах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Smoothing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744072" y="4149080"/>
                <a:ext cx="5040560" cy="1166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Label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Smoothing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149080"/>
                <a:ext cx="5040560" cy="1166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/>
          <p:cNvSpPr/>
          <p:nvPr/>
        </p:nvSpPr>
        <p:spPr>
          <a:xfrm>
            <a:off x="335360" y="4293096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Стандартизируем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выходы скрытых слоев на мини-выборке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3647728" y="5373216"/>
            <a:ext cx="5545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3.8+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миллиона параметров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8EA687-C0DE-401D-80A0-B9642B4EE951}"/>
              </a:ext>
            </a:extLst>
          </p:cNvPr>
          <p:cNvSpPr/>
          <p:nvPr/>
        </p:nvSpPr>
        <p:spPr>
          <a:xfrm>
            <a:off x="1030760" y="5877272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| ILSVRC Competition – 2015 (Runners-Up) | Top-5 Error Rate &gt; 3.57% (&lt;4%)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6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7" grpId="0"/>
      <p:bldP spid="23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631504" y="5902895"/>
            <a:ext cx="9217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https://www.tensorflow.org/api_docs/python/tf/keras/layers/BatchNormalization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11424" y="1556792"/>
            <a:ext cx="99371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BatchNormalization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axis=-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momentum=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</a:rPr>
              <a:t>0.99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epsilon=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</a:rPr>
              <a:t>0.001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center=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scale=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beta_initializer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'zeros'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gamma_initializer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'ones'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moving_mean_initializer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'zeros'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moving_variance_initializer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'ones'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beta_regularizer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gamma_regularizer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beta_constraint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gamma_constraint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1919536" y="3789040"/>
                <a:ext cx="9649072" cy="1009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𝑎𝑡𝑐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𝑔𝑎𝑚𝑚𝑎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𝑒𝑝𝑠𝑖𝑙𝑜𝑛</m:t>
                              </m:r>
                            </m:e>
                          </m:rad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𝑏𝑒𝑡𝑎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3789040"/>
                <a:ext cx="9649072" cy="1009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2207568" y="4941168"/>
                <a:ext cx="98650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568" y="4941168"/>
                <a:ext cx="9865096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2351584" y="5445224"/>
                <a:ext cx="936104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5445224"/>
                <a:ext cx="9361040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Заголовок 1"/>
          <p:cNvSpPr txBox="1">
            <a:spLocks/>
          </p:cNvSpPr>
          <p:nvPr/>
        </p:nvSpPr>
        <p:spPr>
          <a:xfrm>
            <a:off x="119336" y="3933056"/>
            <a:ext cx="26642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обучении</a:t>
            </a:r>
            <a:endParaRPr lang="ru-RU" sz="24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3" name="Заголовок 1"/>
          <p:cNvSpPr txBox="1">
            <a:spLocks/>
          </p:cNvSpPr>
          <p:nvPr/>
        </p:nvSpPr>
        <p:spPr>
          <a:xfrm>
            <a:off x="-96688" y="5013176"/>
            <a:ext cx="26642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использовании</a:t>
            </a:r>
            <a:endParaRPr lang="ru-RU" sz="2400" b="1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0821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9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7001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91C43B9-ED7C-4C57-811A-EE7094B16003}"/>
              </a:ext>
            </a:extLst>
          </p:cNvPr>
          <p:cNvSpPr/>
          <p:nvPr/>
        </p:nvSpPr>
        <p:spPr>
          <a:xfrm>
            <a:off x="3854116" y="1330049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8E181DD-6FB6-49CB-B7DD-B0DE87C828F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4446812" y="1623399"/>
            <a:ext cx="887985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BF0F3333-D4CA-4A15-A89D-97921B412FA5}"/>
              </a:ext>
            </a:extLst>
          </p:cNvPr>
          <p:cNvSpPr/>
          <p:nvPr/>
        </p:nvSpPr>
        <p:spPr>
          <a:xfrm>
            <a:off x="6760094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962E224-85EB-44D1-832C-343A49CEC373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7352790" y="1623400"/>
            <a:ext cx="832601" cy="6688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069F250-F812-42A9-9D34-7B33FD3C7F9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5927493" y="1623400"/>
            <a:ext cx="832601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B1391AA0-A51F-4199-9674-CDBC6B4F67C4}"/>
              </a:ext>
            </a:extLst>
          </p:cNvPr>
          <p:cNvSpPr/>
          <p:nvPr/>
        </p:nvSpPr>
        <p:spPr>
          <a:xfrm>
            <a:off x="5334797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E3E990D7-3684-4CCF-902A-B02FD7985D8A}"/>
              </a:ext>
            </a:extLst>
          </p:cNvPr>
          <p:cNvSpPr/>
          <p:nvPr/>
        </p:nvSpPr>
        <p:spPr>
          <a:xfrm>
            <a:off x="8185391" y="1336738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2011F4D-E3FA-4568-9FE2-354B158758C4}"/>
                  </a:ext>
                </a:extLst>
              </p:cNvPr>
              <p:cNvSpPr/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2011F4D-E3FA-4568-9FE2-354B15875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78E915C-3ED1-4CB7-BEFB-FBBFC87394BE}"/>
                  </a:ext>
                </a:extLst>
              </p:cNvPr>
              <p:cNvSpPr/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78E915C-3ED1-4CB7-BEFB-FBBFC8739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CE8C636-8967-4102-948D-CC1F4C95BDD2}"/>
                  </a:ext>
                </a:extLst>
              </p:cNvPr>
              <p:cNvSpPr/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CE8C636-8967-4102-948D-CC1F4C95B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183935-EE0F-494A-8FA8-377484DF9E51}"/>
                  </a:ext>
                </a:extLst>
              </p:cNvPr>
              <p:cNvSpPr/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bg1"/>
                          </a:solidFill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baseline="-250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183935-EE0F-494A-8FA8-377484DF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  <a:blipFill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63F88A0-480E-454C-B7CF-859C32AC9246}"/>
                  </a:ext>
                </a:extLst>
              </p:cNvPr>
              <p:cNvSpPr/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b="0" dirty="0" smtClean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i="1" baseline="-25000" dirty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63F88A0-480E-454C-B7CF-859C32AC9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188E5B-B0C7-4889-89AC-4B9D75CFC9BB}"/>
                  </a:ext>
                </a:extLst>
              </p:cNvPr>
              <p:cNvSpPr/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188E5B-B0C7-4889-89AC-4B9D75CFC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B2396B-A44B-460E-B9D5-6EFDC212D2D1}"/>
                  </a:ext>
                </a:extLst>
              </p:cNvPr>
              <p:cNvSpPr/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B2396B-A44B-460E-B9D5-6EFDC212D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8A4DBAC-4EE0-4595-9B0D-81FCABA9DE86}"/>
                  </a:ext>
                </a:extLst>
              </p:cNvPr>
              <p:cNvSpPr/>
              <p:nvPr/>
            </p:nvSpPr>
            <p:spPr>
              <a:xfrm>
                <a:off x="2266377" y="2939950"/>
                <a:ext cx="7628339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8A4DBAC-4EE0-4595-9B0D-81FCABA9D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77" y="2939950"/>
                <a:ext cx="7628339" cy="649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0318F56-2F37-4A20-BBD5-0C58CB9419CA}"/>
                  </a:ext>
                </a:extLst>
              </p:cNvPr>
              <p:cNvSpPr/>
              <p:nvPr/>
            </p:nvSpPr>
            <p:spPr>
              <a:xfrm>
                <a:off x="2255142" y="3491487"/>
                <a:ext cx="3560590" cy="649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0318F56-2F37-4A20-BBD5-0C58CB941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42" y="3491487"/>
                <a:ext cx="3560590" cy="649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FEB25AE-CA8D-4386-8B1C-4D7AAF5EFE9F}"/>
                  </a:ext>
                </a:extLst>
              </p:cNvPr>
              <p:cNvSpPr/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FEB25AE-CA8D-4386-8B1C-4D7AAF5EF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8FFCDC3-2885-40E3-8B32-EE3A1BB75E37}"/>
                  </a:ext>
                </a:extLst>
              </p:cNvPr>
              <p:cNvSpPr/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8FFCDC3-2885-40E3-8B32-EE3A1BB75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977D1EF-1AE8-4A7C-AD94-6D7D5BB9BB1C}"/>
                  </a:ext>
                </a:extLst>
              </p:cNvPr>
              <p:cNvSpPr/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977D1EF-1AE8-4A7C-AD94-6D7D5BB9B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46DCBF-0EE0-4937-9951-7CCEE2ED27FF}"/>
                  </a:ext>
                </a:extLst>
              </p:cNvPr>
              <p:cNvSpPr/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46DCBF-0EE0-4937-9951-7CCEE2ED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650886D-5C53-42CE-8588-E4D68B1DA270}"/>
                  </a:ext>
                </a:extLst>
              </p:cNvPr>
              <p:cNvSpPr/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650886D-5C53-42CE-8588-E4D68B1DA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E78AC6B-67A6-4A60-B3BA-947746BEF83D}"/>
                  </a:ext>
                </a:extLst>
              </p:cNvPr>
              <p:cNvSpPr/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E78AC6B-67A6-4A60-B3BA-947746BEF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  <a:blipFill>
                <a:blip r:embed="rId1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65F9F67-75E5-49CD-A49F-68CDF57E6926}"/>
                  </a:ext>
                </a:extLst>
              </p:cNvPr>
              <p:cNvSpPr/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65F9F67-75E5-49CD-A49F-68CDF57E6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CF9638E7-B136-4AA4-B2DD-CBAD841F03D0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9530938" y="6153605"/>
            <a:ext cx="478098" cy="3211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6E690EAC-D768-4863-AA0B-FE26BD269466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>
          <a:xfrm flipH="1">
            <a:off x="10009036" y="6135224"/>
            <a:ext cx="14428" cy="3395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27EA1534-27B8-4A20-9359-94FAC4B7B5C7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>
            <a:off x="10016603" y="5525869"/>
            <a:ext cx="6861" cy="1585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1E825664-9BF3-45DC-B161-5CFA0FE14474}"/>
              </a:ext>
            </a:extLst>
          </p:cNvPr>
          <p:cNvCxnSpPr>
            <a:stCxn id="32" idx="2"/>
            <a:endCxn id="31" idx="0"/>
          </p:cNvCxnSpPr>
          <p:nvPr/>
        </p:nvCxnSpPr>
        <p:spPr>
          <a:xfrm>
            <a:off x="9145053" y="4715151"/>
            <a:ext cx="871550" cy="363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31FC237-6F7A-4A70-A8E8-7F835E5B3C82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>
            <a:off x="10013957" y="4770214"/>
            <a:ext cx="2646" cy="3084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25C9C19-67F3-48EA-83E7-DC6D0D634D84}"/>
              </a:ext>
            </a:extLst>
          </p:cNvPr>
          <p:cNvCxnSpPr>
            <a:stCxn id="34" idx="2"/>
            <a:endCxn id="31" idx="0"/>
          </p:cNvCxnSpPr>
          <p:nvPr/>
        </p:nvCxnSpPr>
        <p:spPr>
          <a:xfrm flipH="1">
            <a:off x="10016603" y="4683921"/>
            <a:ext cx="866257" cy="3947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4F56D00-35C9-476B-902D-C5405A7680FE}"/>
              </a:ext>
            </a:extLst>
          </p:cNvPr>
          <p:cNvCxnSpPr>
            <a:cxnSpLocks/>
          </p:cNvCxnSpPr>
          <p:nvPr/>
        </p:nvCxnSpPr>
        <p:spPr>
          <a:xfrm>
            <a:off x="9139230" y="3739990"/>
            <a:ext cx="868904" cy="3959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825A20D-62AA-443B-B806-F0E57FDB77C4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013956" y="3761412"/>
            <a:ext cx="1" cy="5580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220224-93E2-4E32-B6E3-728ABBDEB87E}"/>
              </a:ext>
            </a:extLst>
          </p:cNvPr>
          <p:cNvCxnSpPr>
            <a:cxnSpLocks/>
          </p:cNvCxnSpPr>
          <p:nvPr/>
        </p:nvCxnSpPr>
        <p:spPr>
          <a:xfrm flipH="1">
            <a:off x="10010780" y="3721131"/>
            <a:ext cx="868904" cy="4271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69767B-4D3B-466D-A042-82BC56F42137}"/>
                  </a:ext>
                </a:extLst>
              </p:cNvPr>
              <p:cNvSpPr/>
              <p:nvPr/>
            </p:nvSpPr>
            <p:spPr>
              <a:xfrm>
                <a:off x="2166445" y="3986353"/>
                <a:ext cx="2668038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69767B-4D3B-466D-A042-82BC56F4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445" y="3986353"/>
                <a:ext cx="2668038" cy="8566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00FBE00A-0B5A-4064-B2DD-6C4112B18E8A}"/>
                  </a:ext>
                </a:extLst>
              </p:cNvPr>
              <p:cNvSpPr/>
              <p:nvPr/>
            </p:nvSpPr>
            <p:spPr>
              <a:xfrm>
                <a:off x="2193928" y="4704826"/>
                <a:ext cx="2079735" cy="765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00FBE00A-0B5A-4064-B2DD-6C4112B18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8" y="4704826"/>
                <a:ext cx="2079735" cy="7659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FE7B16C4-7B89-4F53-97B9-661374879C32}"/>
                  </a:ext>
                </a:extLst>
              </p:cNvPr>
              <p:cNvSpPr/>
              <p:nvPr/>
            </p:nvSpPr>
            <p:spPr>
              <a:xfrm>
                <a:off x="4698667" y="4617751"/>
                <a:ext cx="1878014" cy="853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FE7B16C4-7B89-4F53-97B9-661374879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667" y="4617751"/>
                <a:ext cx="1878014" cy="8530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A5CD22C-58E0-476D-8AD4-2270E3F8D311}"/>
                  </a:ext>
                </a:extLst>
              </p:cNvPr>
              <p:cNvSpPr/>
              <p:nvPr/>
            </p:nvSpPr>
            <p:spPr>
              <a:xfrm>
                <a:off x="6696121" y="4669541"/>
                <a:ext cx="1713353" cy="706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A5CD22C-58E0-476D-8AD4-2270E3F8D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121" y="4669541"/>
                <a:ext cx="1713353" cy="70615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19403122-E15A-4D91-B4E0-37D68A487F3F}"/>
                  </a:ext>
                </a:extLst>
              </p:cNvPr>
              <p:cNvSpPr/>
              <p:nvPr/>
            </p:nvSpPr>
            <p:spPr>
              <a:xfrm>
                <a:off x="4656211" y="4150010"/>
                <a:ext cx="288893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m:rPr>
                        <m:sty m:val="p"/>
                      </m:rPr>
                      <a:rPr lang="el-G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19403122-E15A-4D91-B4E0-37D68A48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11" y="4150010"/>
                <a:ext cx="2888932" cy="450764"/>
              </a:xfrm>
              <a:prstGeom prst="rect">
                <a:avLst/>
              </a:prstGeom>
              <a:blipFill>
                <a:blip r:embed="rId2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B00C4E0-3779-47E8-8714-8068020C25C7}"/>
                  </a:ext>
                </a:extLst>
              </p:cNvPr>
              <p:cNvSpPr/>
              <p:nvPr/>
            </p:nvSpPr>
            <p:spPr>
              <a:xfrm>
                <a:off x="2193928" y="5253292"/>
                <a:ext cx="2615139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B00C4E0-3779-47E8-8714-8068020C2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8" y="5253292"/>
                <a:ext cx="2615139" cy="8566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9824C23A-EAFA-4915-B3E6-F226014F62EF}"/>
                  </a:ext>
                </a:extLst>
              </p:cNvPr>
              <p:cNvSpPr/>
              <p:nvPr/>
            </p:nvSpPr>
            <p:spPr>
              <a:xfrm>
                <a:off x="4665388" y="5430335"/>
                <a:ext cx="2252091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9824C23A-EAFA-4915-B3E6-F226014F6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88" y="5430335"/>
                <a:ext cx="2252091" cy="450764"/>
              </a:xfrm>
              <a:prstGeom prst="rect">
                <a:avLst/>
              </a:prstGeom>
              <a:blipFill>
                <a:blip r:embed="rId2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D0B92C6-1C80-4AE5-BC67-B70B370AD308}"/>
                  </a:ext>
                </a:extLst>
              </p:cNvPr>
              <p:cNvSpPr/>
              <p:nvPr/>
            </p:nvSpPr>
            <p:spPr>
              <a:xfrm>
                <a:off x="1996126" y="5947043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D0B92C6-1C80-4AE5-BC67-B70B370AD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5947043"/>
                <a:ext cx="3260315" cy="8566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AB30581-ECB4-45AF-8963-6F583F743A8B}"/>
                  </a:ext>
                </a:extLst>
              </p:cNvPr>
              <p:cNvSpPr/>
              <p:nvPr/>
            </p:nvSpPr>
            <p:spPr>
              <a:xfrm>
                <a:off x="5064396" y="6145151"/>
                <a:ext cx="253582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AB30581-ECB4-45AF-8963-6F583F743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396" y="6145151"/>
                <a:ext cx="2535822" cy="450764"/>
              </a:xfrm>
              <a:prstGeom prst="rect">
                <a:avLst/>
              </a:prstGeom>
              <a:blipFill>
                <a:blip r:embed="rId28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E4ADCB0-F7E0-4A75-81BF-4F199CD89295}"/>
                  </a:ext>
                </a:extLst>
              </p:cNvPr>
              <p:cNvSpPr/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E4ADCB0-F7E0-4A75-81BF-4F199CD89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9A98E9D-7883-4C80-BE54-B24BC3CB53C8}"/>
                  </a:ext>
                </a:extLst>
              </p:cNvPr>
              <p:cNvSpPr/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9A98E9D-7883-4C80-BE54-B24BC3CB5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A8ADEB88-10CA-4A10-A35A-3F5D718E13E2}"/>
              </a:ext>
            </a:extLst>
          </p:cNvPr>
          <p:cNvSpPr txBox="1"/>
          <p:nvPr/>
        </p:nvSpPr>
        <p:spPr>
          <a:xfrm>
            <a:off x="8349094" y="2653525"/>
            <a:ext cx="26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backpropagation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5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2207568" y="69269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Вспомним про Градиенты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138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1904" y="1052736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Vanishing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-1032792" y="10527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Затухающие Градиенты</a:t>
            </a:r>
          </a:p>
        </p:txBody>
      </p:sp>
      <p:sp>
        <p:nvSpPr>
          <p:cNvPr id="61" name="Заголовок 1"/>
          <p:cNvSpPr txBox="1">
            <a:spLocks/>
          </p:cNvSpPr>
          <p:nvPr/>
        </p:nvSpPr>
        <p:spPr>
          <a:xfrm>
            <a:off x="5087888" y="393305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Exploding </a:t>
            </a:r>
            <a:r>
              <a:rPr lang="en-US" sz="3200" b="1" dirty="0" smtClean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 smtClean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 smtClean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 smtClean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62" name="Заголовок 1"/>
          <p:cNvSpPr txBox="1">
            <a:spLocks/>
          </p:cNvSpPr>
          <p:nvPr/>
        </p:nvSpPr>
        <p:spPr>
          <a:xfrm>
            <a:off x="-888776" y="386104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Взрывающиеся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Градиенты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~0.00002656139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~13780.6123398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64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60" grpId="0"/>
      <p:bldP spid="61" grpId="0"/>
      <p:bldP spid="62" grpId="0"/>
      <p:bldP spid="3" grpId="0"/>
      <p:bldP spid="63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ResNet Residual Networks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55F301A-3778-4C80-BD4C-B2E3811D0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0"/>
          <a:stretch/>
        </p:blipFill>
        <p:spPr bwMode="auto">
          <a:xfrm rot="16200000">
            <a:off x="5248076" y="-3266830"/>
            <a:ext cx="1695848" cy="1175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4AF6D89F-1A4F-48A1-A240-F4A933A3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3501008"/>
            <a:ext cx="3886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73358C-D4BD-4E63-880D-7E1FA5B5754D}"/>
              </a:ext>
            </a:extLst>
          </p:cNvPr>
          <p:cNvSpPr/>
          <p:nvPr/>
        </p:nvSpPr>
        <p:spPr>
          <a:xfrm>
            <a:off x="5519936" y="3573016"/>
            <a:ext cx="6011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остаточные блоки и пропуски слоев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8EA687-C0DE-401D-80A0-B9642B4EE951}"/>
              </a:ext>
            </a:extLst>
          </p:cNvPr>
          <p:cNvSpPr/>
          <p:nvPr/>
        </p:nvSpPr>
        <p:spPr>
          <a:xfrm>
            <a:off x="911424" y="6453197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 | ILSVRC Competition – 2015 (Winner) | Top-5 Error Rate – 3.5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DA2EF60-9F4B-449A-941D-889E38452FF7}"/>
              </a:ext>
            </a:extLst>
          </p:cNvPr>
          <p:cNvSpPr/>
          <p:nvPr/>
        </p:nvSpPr>
        <p:spPr>
          <a:xfrm>
            <a:off x="5591944" y="4941168"/>
            <a:ext cx="5513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23/25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миллиона параметров</a:t>
            </a: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  <a:endParaRPr lang="ru-RU" sz="2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9376" y="5805264"/>
            <a:ext cx="11161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He,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Kaiming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Xiangyu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Zhang,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Shaoqing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Ren, and Jian Sun. "Deep residual learning for image recognition." In Proceedings of the IEEE conference on computer vision and pattern recognition, pp. 770-778. 2016.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73358C-D4BD-4E63-880D-7E1FA5B5754D}"/>
              </a:ext>
            </a:extLst>
          </p:cNvPr>
          <p:cNvSpPr/>
          <p:nvPr/>
        </p:nvSpPr>
        <p:spPr>
          <a:xfrm>
            <a:off x="5591944" y="4293096"/>
            <a:ext cx="3674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(34/50/101/152) слоя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688288" y="1268760"/>
            <a:ext cx="3488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Research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0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Почему это работает?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  <a:endParaRPr lang="ru-RU" sz="2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  <p:pic>
        <p:nvPicPr>
          <p:cNvPr id="17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96" y="1484784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1847528" y="5589240"/>
            <a:ext cx="12101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VGG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700808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8328248" y="5589240"/>
            <a:ext cx="18131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ResNet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Пример Реализации в </a:t>
            </a:r>
            <a:r>
              <a:rPr lang="en-US" sz="3200" b="1" dirty="0" err="1" smtClean="0">
                <a:solidFill>
                  <a:schemeClr val="bg1"/>
                </a:solidFill>
                <a:latin typeface="-apple-system"/>
              </a:rPr>
              <a:t>TensorFlow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  <a:endParaRPr lang="ru-RU" sz="2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631504" y="6309320"/>
            <a:ext cx="8451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https://www.tensorflow.org/api_docs/python/tf/keras/layers/Add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7408" y="2708920"/>
            <a:ext cx="950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input1 = </a:t>
            </a:r>
            <a:r>
              <a:rPr lang="en-US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(shape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,))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x1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activation=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)(input1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input2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(shape=(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,))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x2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activation=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)(input2)</a:t>
            </a:r>
          </a:p>
          <a:p>
            <a:endParaRPr lang="en-US" dirty="0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added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()([x1, x2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)(added</a:t>
            </a:r>
            <a:r>
              <a:rPr lang="en-US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tf.keras.models.Model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(inputs=[input1, input2], outputs=out)</a:t>
            </a:r>
            <a:endParaRPr lang="ru-RU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7408" y="1916832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364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Развитие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ResNet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8B32C1-8340-45FA-A65B-1DD5CBA81650}"/>
              </a:ext>
            </a:extLst>
          </p:cNvPr>
          <p:cNvSpPr/>
          <p:nvPr/>
        </p:nvSpPr>
        <p:spPr>
          <a:xfrm>
            <a:off x="2226342" y="1357178"/>
            <a:ext cx="1616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ResNeXt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CF505274-EB56-421A-87E5-46A4BE4D7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060848"/>
            <a:ext cx="5563390" cy="24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4775FACA-B6DE-4B23-80D5-6F56B0D84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25" y="2218583"/>
            <a:ext cx="5212415" cy="376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AB5C3A1-CC3D-48CB-A0F5-AFDCDBE23C78}"/>
              </a:ext>
            </a:extLst>
          </p:cNvPr>
          <p:cNvSpPr/>
          <p:nvPr/>
        </p:nvSpPr>
        <p:spPr>
          <a:xfrm>
            <a:off x="335360" y="4509120"/>
            <a:ext cx="521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ResNeXt-10 | ILSVRC Competition – 2016 (Runners Up) | Top-5 Error Rate –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3CE1DC-7B24-491A-BBE3-A96A852B2EBC}"/>
              </a:ext>
            </a:extLst>
          </p:cNvPr>
          <p:cNvSpPr/>
          <p:nvPr/>
        </p:nvSpPr>
        <p:spPr>
          <a:xfrm>
            <a:off x="7824192" y="1633808"/>
            <a:ext cx="1856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DenseNet</a:t>
            </a:r>
            <a:endParaRPr lang="ru-RU" sz="3200" b="1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  <a:endParaRPr lang="ru-RU" sz="2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AB5C3A1-CC3D-48CB-A0F5-AFDCDBE23C78}"/>
              </a:ext>
            </a:extLst>
          </p:cNvPr>
          <p:cNvSpPr/>
          <p:nvPr/>
        </p:nvSpPr>
        <p:spPr>
          <a:xfrm>
            <a:off x="357461" y="5138142"/>
            <a:ext cx="61926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Проиграли ансамблю других моделей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командой</a:t>
            </a:r>
          </a:p>
          <a:p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Trimps-Soushen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(2.99%)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Inception-Resnet-v2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Wide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6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Нейронные Сети: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Слои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672" y="2040997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layers.Dense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32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'relu'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17343" y="1918973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layers.Conv2D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64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'relu'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ru-RU" dirty="0">
              <a:solidFill>
                <a:srgbClr val="DCDCDC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503712" y="2625870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layers.MaxPooling2D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3071664" y="1556792"/>
            <a:ext cx="5688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layers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1D6CC1-CB14-43BA-9050-E1F9B0C621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8441" t="2097" r="39093" b="10943"/>
          <a:stretch/>
        </p:blipFill>
        <p:spPr>
          <a:xfrm>
            <a:off x="767408" y="2492896"/>
            <a:ext cx="2294225" cy="421807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49C084E-6EE8-4436-AFE2-7D0D1829EE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57290" t="20636" r="16132" b="21203"/>
          <a:stretch/>
        </p:blipFill>
        <p:spPr>
          <a:xfrm>
            <a:off x="3618419" y="3078603"/>
            <a:ext cx="3240360" cy="31134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DD0E39E-23F4-473D-AA96-F3DBBBD0FC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5437" t="26633" r="31488" b="28408"/>
          <a:stretch/>
        </p:blipFill>
        <p:spPr>
          <a:xfrm>
            <a:off x="7464152" y="2708920"/>
            <a:ext cx="4391125" cy="26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7445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Что не может пойти не так?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E0B9AA50-DA89-4538-8BAA-6157872CB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24666"/>
              </p:ext>
            </p:extLst>
          </p:nvPr>
        </p:nvGraphicFramePr>
        <p:xfrm>
          <a:off x="648196" y="2133756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19" name="Таблица 6">
            <a:extLst>
              <a:ext uri="{FF2B5EF4-FFF2-40B4-BE49-F238E27FC236}">
                <a16:creationId xmlns:a16="http://schemas.microsoft.com/office/drawing/2014/main" id="{2A1A5C22-5AEA-40B8-89C0-E719E62EF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34177"/>
              </p:ext>
            </p:extLst>
          </p:nvPr>
        </p:nvGraphicFramePr>
        <p:xfrm>
          <a:off x="457255" y="2336723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20" name="Таблица 6">
            <a:extLst>
              <a:ext uri="{FF2B5EF4-FFF2-40B4-BE49-F238E27FC236}">
                <a16:creationId xmlns:a16="http://schemas.microsoft.com/office/drawing/2014/main" id="{2A3B7960-EEDE-4BDB-8B14-3FC0773E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23620"/>
              </p:ext>
            </p:extLst>
          </p:nvPr>
        </p:nvGraphicFramePr>
        <p:xfrm>
          <a:off x="253295" y="2540127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/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/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EB29FD-3D82-49DD-8FBE-D5662C44D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488" y="2041955"/>
            <a:ext cx="1536325" cy="1481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4947928" y="3659467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928" y="3659467"/>
                <a:ext cx="1963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4655840" y="4284057"/>
                <a:ext cx="21534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284057"/>
                <a:ext cx="215347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3804B79-5E54-4D04-A845-2F4C7EBFD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35" y="2175556"/>
            <a:ext cx="1536325" cy="1481456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Таблица 6">
            <a:extLst>
              <a:ext uri="{FF2B5EF4-FFF2-40B4-BE49-F238E27FC236}">
                <a16:creationId xmlns:a16="http://schemas.microsoft.com/office/drawing/2014/main" id="{68AD5830-EDED-448C-A8F3-91256F348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89808"/>
              </p:ext>
            </p:extLst>
          </p:nvPr>
        </p:nvGraphicFramePr>
        <p:xfrm>
          <a:off x="9494864" y="1620952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6" name="Таблица 6">
            <a:extLst>
              <a:ext uri="{FF2B5EF4-FFF2-40B4-BE49-F238E27FC236}">
                <a16:creationId xmlns:a16="http://schemas.microsoft.com/office/drawing/2014/main" id="{70BBD531-AED1-462E-AE1C-E81FE64F3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66179"/>
              </p:ext>
            </p:extLst>
          </p:nvPr>
        </p:nvGraphicFramePr>
        <p:xfrm>
          <a:off x="9331249" y="177513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46137"/>
              </p:ext>
            </p:extLst>
          </p:nvPr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855460"/>
              </p:ext>
            </p:extLst>
          </p:nvPr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60480"/>
              </p:ext>
            </p:extLst>
          </p:nvPr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4646C72-69F9-44E7-8C7B-715E4EADF619}"/>
              </a:ext>
            </a:extLst>
          </p:cNvPr>
          <p:cNvSpPr/>
          <p:nvPr/>
        </p:nvSpPr>
        <p:spPr>
          <a:xfrm>
            <a:off x="19326" y="1331939"/>
            <a:ext cx="35010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1927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4027942" y="5742486"/>
                <a:ext cx="4183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42" y="5742486"/>
                <a:ext cx="4183261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76032" y="6074624"/>
                <a:ext cx="41351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5=2160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032" y="6074624"/>
                <a:ext cx="4135171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662D8DD-A427-4540-BAA7-1C416E654A0F}"/>
              </a:ext>
            </a:extLst>
          </p:cNvPr>
          <p:cNvSpPr/>
          <p:nvPr/>
        </p:nvSpPr>
        <p:spPr>
          <a:xfrm>
            <a:off x="9840416" y="908720"/>
            <a:ext cx="12523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Итог</a:t>
            </a:r>
          </a:p>
        </p:txBody>
      </p:sp>
    </p:spTree>
    <p:extLst>
      <p:ext uri="{BB962C8B-B14F-4D97-AF65-F5344CB8AC3E}">
        <p14:creationId xmlns:p14="http://schemas.microsoft.com/office/powerpoint/2010/main" val="10804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0944 0.00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28" grpId="0"/>
      <p:bldP spid="29" grpId="0"/>
      <p:bldP spid="36" grpId="0"/>
      <p:bldP spid="39" grpId="0"/>
      <p:bldP spid="40" grpId="0"/>
      <p:bldP spid="41" grpId="0"/>
      <p:bldP spid="42" grpId="0"/>
      <p:bldP spid="43" grpId="0"/>
      <p:bldP spid="49" grpId="0"/>
      <p:bldP spid="51" grpId="0"/>
      <p:bldP spid="52" grpId="0"/>
      <p:bldP spid="53" grpId="0"/>
      <p:bldP spid="54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-apple-system"/>
              </a:rPr>
              <a:t>Depthwise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E0B9AA50-DA89-4538-8BAA-6157872CBB2C}"/>
              </a:ext>
            </a:extLst>
          </p:cNvPr>
          <p:cNvGraphicFramePr>
            <a:graphicFrameLocks noGrp="1"/>
          </p:cNvGraphicFramePr>
          <p:nvPr/>
        </p:nvGraphicFramePr>
        <p:xfrm>
          <a:off x="648196" y="2133756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19" name="Таблица 6">
            <a:extLst>
              <a:ext uri="{FF2B5EF4-FFF2-40B4-BE49-F238E27FC236}">
                <a16:creationId xmlns:a16="http://schemas.microsoft.com/office/drawing/2014/main" id="{2A1A5C22-5AEA-40B8-89C0-E719E62EF28E}"/>
              </a:ext>
            </a:extLst>
          </p:cNvPr>
          <p:cNvGraphicFramePr>
            <a:graphicFrameLocks noGrp="1"/>
          </p:cNvGraphicFramePr>
          <p:nvPr/>
        </p:nvGraphicFramePr>
        <p:xfrm>
          <a:off x="457255" y="2336723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20" name="Таблица 6">
            <a:extLst>
              <a:ext uri="{FF2B5EF4-FFF2-40B4-BE49-F238E27FC236}">
                <a16:creationId xmlns:a16="http://schemas.microsoft.com/office/drawing/2014/main" id="{2A3B7960-EEDE-4BDB-8B14-3FC0773E18C1}"/>
              </a:ext>
            </a:extLst>
          </p:cNvPr>
          <p:cNvGraphicFramePr>
            <a:graphicFrameLocks noGrp="1"/>
          </p:cNvGraphicFramePr>
          <p:nvPr/>
        </p:nvGraphicFramePr>
        <p:xfrm>
          <a:off x="253295" y="2540127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/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/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5090072" y="3457371"/>
                <a:ext cx="1259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72" y="3457371"/>
                <a:ext cx="125989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5079620" y="3922389"/>
                <a:ext cx="12808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20" y="3922389"/>
                <a:ext cx="12808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/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/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/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4646C72-69F9-44E7-8C7B-715E4EADF619}"/>
              </a:ext>
            </a:extLst>
          </p:cNvPr>
          <p:cNvSpPr/>
          <p:nvPr/>
        </p:nvSpPr>
        <p:spPr>
          <a:xfrm>
            <a:off x="19326" y="1331939"/>
            <a:ext cx="35010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23023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Фильтры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4027942" y="5742486"/>
                <a:ext cx="3530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42" y="5742486"/>
                <a:ext cx="3530325" cy="461665"/>
              </a:xfrm>
              <a:prstGeom prst="rect">
                <a:avLst/>
              </a:prstGeom>
              <a:blipFill>
                <a:blip r:embed="rId15"/>
                <a:stretch>
                  <a:fillRect l="-518"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63680" y="6142637"/>
                <a:ext cx="34388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3=432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0" y="6142637"/>
                <a:ext cx="343889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Таблица 6">
            <a:extLst>
              <a:ext uri="{FF2B5EF4-FFF2-40B4-BE49-F238E27FC236}">
                <a16:creationId xmlns:a16="http://schemas.microsoft.com/office/drawing/2014/main" id="{09EA06F1-35C8-4784-9651-964A28A98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40709"/>
              </p:ext>
            </p:extLst>
          </p:nvPr>
        </p:nvGraphicFramePr>
        <p:xfrm>
          <a:off x="5366446" y="2092023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graphicFrame>
        <p:nvGraphicFramePr>
          <p:cNvPr id="50" name="Таблица 6">
            <a:extLst>
              <a:ext uri="{FF2B5EF4-FFF2-40B4-BE49-F238E27FC236}">
                <a16:creationId xmlns:a16="http://schemas.microsoft.com/office/drawing/2014/main" id="{B392A74B-EB2E-4337-888F-7D75AC48D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235877"/>
              </p:ext>
            </p:extLst>
          </p:nvPr>
        </p:nvGraphicFramePr>
        <p:xfrm>
          <a:off x="5246811" y="2202043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graphicFrame>
        <p:nvGraphicFramePr>
          <p:cNvPr id="55" name="Таблица 6">
            <a:extLst>
              <a:ext uri="{FF2B5EF4-FFF2-40B4-BE49-F238E27FC236}">
                <a16:creationId xmlns:a16="http://schemas.microsoft.com/office/drawing/2014/main" id="{039E80DD-86E8-4C0F-98F3-FB497E44E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32879"/>
              </p:ext>
            </p:extLst>
          </p:nvPr>
        </p:nvGraphicFramePr>
        <p:xfrm>
          <a:off x="5116812" y="2317271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CB961CE8-728C-4445-8EEA-453C3EE35D4E}"/>
              </a:ext>
            </a:extLst>
          </p:cNvPr>
          <p:cNvSpPr/>
          <p:nvPr/>
        </p:nvSpPr>
        <p:spPr>
          <a:xfrm>
            <a:off x="8953064" y="1207379"/>
            <a:ext cx="24576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55568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29" grpId="0"/>
      <p:bldP spid="36" grpId="0"/>
      <p:bldP spid="39" grpId="0"/>
      <p:bldP spid="40" grpId="0"/>
      <p:bldP spid="41" grpId="0"/>
      <p:bldP spid="42" grpId="0"/>
      <p:bldP spid="43" grpId="0"/>
      <p:bldP spid="49" grpId="0"/>
      <p:bldP spid="51" grpId="0"/>
      <p:bldP spid="52" grpId="0"/>
      <p:bldP spid="53" grpId="0"/>
      <p:bldP spid="54" grpId="0"/>
      <p:bldP spid="6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Pointwise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5090072" y="3457371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72" y="3457371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5079620" y="3922389"/>
                <a:ext cx="24091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20" y="3922389"/>
                <a:ext cx="240918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763427" y="3687000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7" y="3687000"/>
                <a:ext cx="12598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1675128" y="3687000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28" y="3687000"/>
                <a:ext cx="117237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62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62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721601" y="4144087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1" y="4144087"/>
                <a:ext cx="24385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2791187" y="4117125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187" y="4117125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12046"/>
              </p:ext>
            </p:extLst>
          </p:nvPr>
        </p:nvGraphicFramePr>
        <p:xfrm>
          <a:off x="1176766" y="183628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99357"/>
              </p:ext>
            </p:extLst>
          </p:nvPr>
        </p:nvGraphicFramePr>
        <p:xfrm>
          <a:off x="1008090" y="197498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49625"/>
              </p:ext>
            </p:extLst>
          </p:nvPr>
        </p:nvGraphicFramePr>
        <p:xfrm>
          <a:off x="813421" y="2126267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23023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Фильтры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3963561" y="5722122"/>
                <a:ext cx="45231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561" y="5722122"/>
                <a:ext cx="4523161" cy="461665"/>
              </a:xfrm>
              <a:prstGeom prst="rect">
                <a:avLst/>
              </a:prstGeom>
              <a:blipFill>
                <a:blip r:embed="rId1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63680" y="6142637"/>
                <a:ext cx="39652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240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0" y="6142637"/>
                <a:ext cx="396525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54ACC80-1B8D-4D41-89E6-78C7237E50CA}"/>
              </a:ext>
            </a:extLst>
          </p:cNvPr>
          <p:cNvSpPr/>
          <p:nvPr/>
        </p:nvSpPr>
        <p:spPr>
          <a:xfrm>
            <a:off x="678526" y="1105115"/>
            <a:ext cx="24576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Результат</a:t>
            </a:r>
          </a:p>
        </p:txBody>
      </p:sp>
      <p:sp>
        <p:nvSpPr>
          <p:cNvPr id="3" name="Куб 2">
            <a:extLst>
              <a:ext uri="{FF2B5EF4-FFF2-40B4-BE49-F238E27FC236}">
                <a16:creationId xmlns:a16="http://schemas.microsoft.com/office/drawing/2014/main" id="{53A629E6-AA02-4693-A0FC-1C6D2B0CD276}"/>
              </a:ext>
            </a:extLst>
          </p:cNvPr>
          <p:cNvSpPr/>
          <p:nvPr/>
        </p:nvSpPr>
        <p:spPr>
          <a:xfrm>
            <a:off x="5428722" y="2331542"/>
            <a:ext cx="846500" cy="784476"/>
          </a:xfrm>
          <a:prstGeom prst="cube">
            <a:avLst>
              <a:gd name="adj" fmla="val 62742"/>
            </a:avLst>
          </a:prstGeom>
          <a:solidFill>
            <a:schemeClr val="accent4">
              <a:alpha val="6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661ECC8-BA1C-4F04-BE79-FDF3DD9A7724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661ECC8-BA1C-4F04-BE79-FDF3DD9A7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371AE6-9F3F-4F5C-B655-0A755628A2D3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371AE6-9F3F-4F5C-B655-0A75562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3C016D5-51D2-4BE3-AB2A-EC36FBBE16D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3C016D5-51D2-4BE3-AB2A-EC36FBBE1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021094-2F05-426D-83D3-87260C4E743B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021094-2F05-426D-83D3-87260C4E7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Таблица 6">
            <a:extLst>
              <a:ext uri="{FF2B5EF4-FFF2-40B4-BE49-F238E27FC236}">
                <a16:creationId xmlns:a16="http://schemas.microsoft.com/office/drawing/2014/main" id="{DB4ADB59-D682-475D-9D40-00F7175DF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60387"/>
              </p:ext>
            </p:extLst>
          </p:nvPr>
        </p:nvGraphicFramePr>
        <p:xfrm>
          <a:off x="9494864" y="1620952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59" name="Таблица 6">
            <a:extLst>
              <a:ext uri="{FF2B5EF4-FFF2-40B4-BE49-F238E27FC236}">
                <a16:creationId xmlns:a16="http://schemas.microsoft.com/office/drawing/2014/main" id="{445AEEF5-1BF7-49D4-99F0-97A5F28D4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80768"/>
              </p:ext>
            </p:extLst>
          </p:nvPr>
        </p:nvGraphicFramePr>
        <p:xfrm>
          <a:off x="9331249" y="177513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0" name="Таблица 6">
            <a:extLst>
              <a:ext uri="{FF2B5EF4-FFF2-40B4-BE49-F238E27FC236}">
                <a16:creationId xmlns:a16="http://schemas.microsoft.com/office/drawing/2014/main" id="{AB480363-B57D-4912-9E6D-A8658B93F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87742"/>
              </p:ext>
            </p:extLst>
          </p:nvPr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1" name="Таблица 6">
            <a:extLst>
              <a:ext uri="{FF2B5EF4-FFF2-40B4-BE49-F238E27FC236}">
                <a16:creationId xmlns:a16="http://schemas.microsoft.com/office/drawing/2014/main" id="{A80D6B36-90D5-4F7C-AFC1-AA7E1C96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81944"/>
              </p:ext>
            </p:extLst>
          </p:nvPr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2" name="Таблица 6">
            <a:extLst>
              <a:ext uri="{FF2B5EF4-FFF2-40B4-BE49-F238E27FC236}">
                <a16:creationId xmlns:a16="http://schemas.microsoft.com/office/drawing/2014/main" id="{BDB6D3E0-78F8-4EEE-BEBD-886C984E1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73486"/>
              </p:ext>
            </p:extLst>
          </p:nvPr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77A66158-33B8-44FD-A595-510723553336}"/>
              </a:ext>
            </a:extLst>
          </p:cNvPr>
          <p:cNvSpPr/>
          <p:nvPr/>
        </p:nvSpPr>
        <p:spPr>
          <a:xfrm>
            <a:off x="9336158" y="841667"/>
            <a:ext cx="12523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Итог</a:t>
            </a:r>
          </a:p>
        </p:txBody>
      </p:sp>
    </p:spTree>
    <p:extLst>
      <p:ext uri="{BB962C8B-B14F-4D97-AF65-F5344CB8AC3E}">
        <p14:creationId xmlns:p14="http://schemas.microsoft.com/office/powerpoint/2010/main" val="14908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29" grpId="0"/>
      <p:bldP spid="39" grpId="0"/>
      <p:bldP spid="41" grpId="0"/>
      <p:bldP spid="49" grpId="0"/>
      <p:bldP spid="51" grpId="0"/>
      <p:bldP spid="52" grpId="0"/>
      <p:bldP spid="53" grpId="0"/>
      <p:bldP spid="54" grpId="0"/>
      <p:bldP spid="46" grpId="0"/>
      <p:bldP spid="47" grpId="0"/>
      <p:bldP spid="56" grpId="0"/>
      <p:bldP spid="57" grpId="0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Сравнение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вычислений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118178" y="1614119"/>
            <a:ext cx="3785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263352" y="4846131"/>
                <a:ext cx="43126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846131"/>
                <a:ext cx="4312655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394CD24-E21A-4B9D-9575-581EC4A3D639}"/>
              </a:ext>
            </a:extLst>
          </p:cNvPr>
          <p:cNvSpPr/>
          <p:nvPr/>
        </p:nvSpPr>
        <p:spPr>
          <a:xfrm>
            <a:off x="768553" y="2176246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11366F8F-DAB6-4BAC-99DF-1FD2A5F9C802}"/>
                  </a:ext>
                </a:extLst>
              </p:cNvPr>
              <p:cNvSpPr/>
              <p:nvPr/>
            </p:nvSpPr>
            <p:spPr>
              <a:xfrm>
                <a:off x="911424" y="2761021"/>
                <a:ext cx="4183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11366F8F-DAB6-4BAC-99DF-1FD2A5F9C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761021"/>
                <a:ext cx="4183261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BF59334F-56E2-4493-BF18-481A7EC516D7}"/>
                  </a:ext>
                </a:extLst>
              </p:cNvPr>
              <p:cNvSpPr/>
              <p:nvPr/>
            </p:nvSpPr>
            <p:spPr>
              <a:xfrm>
                <a:off x="5456160" y="2699465"/>
                <a:ext cx="11881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2160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BF59334F-56E2-4493-BF18-481A7EC51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160" y="2699465"/>
                <a:ext cx="11881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ADA51702-CF81-40B9-A15C-8BA4889562FD}"/>
              </a:ext>
            </a:extLst>
          </p:cNvPr>
          <p:cNvSpPr/>
          <p:nvPr/>
        </p:nvSpPr>
        <p:spPr>
          <a:xfrm>
            <a:off x="101900" y="3235207"/>
            <a:ext cx="11256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Depthwise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seperable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Свертка (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Depthwise+Pointwise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3B1F1642-5075-40FA-AFAD-4CD55A2C08F1}"/>
              </a:ext>
            </a:extLst>
          </p:cNvPr>
          <p:cNvSpPr/>
          <p:nvPr/>
        </p:nvSpPr>
        <p:spPr>
          <a:xfrm>
            <a:off x="798284" y="3767976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89C1834-02F2-4F6B-B8B6-2ADF30ACD07D}"/>
                  </a:ext>
                </a:extLst>
              </p:cNvPr>
              <p:cNvSpPr/>
              <p:nvPr/>
            </p:nvSpPr>
            <p:spPr>
              <a:xfrm>
                <a:off x="485245" y="4291196"/>
                <a:ext cx="3530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89C1834-02F2-4F6B-B8B6-2ADF30ACD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45" y="4291196"/>
                <a:ext cx="3530325" cy="461665"/>
              </a:xfrm>
              <a:prstGeom prst="rect">
                <a:avLst/>
              </a:prstGeom>
              <a:blipFill>
                <a:blip r:embed="rId7"/>
                <a:stretch>
                  <a:fillRect l="-518"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3E19235-B246-4592-B8D4-715EE0EBA567}"/>
                  </a:ext>
                </a:extLst>
              </p:cNvPr>
              <p:cNvSpPr/>
              <p:nvPr/>
            </p:nvSpPr>
            <p:spPr>
              <a:xfrm>
                <a:off x="4867275" y="4333238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432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3E19235-B246-4592-B8D4-715EE0EBA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5" y="4333238"/>
                <a:ext cx="86273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AD77400-F53A-4A0B-8064-08CF76E21FC5}"/>
                  </a:ext>
                </a:extLst>
              </p:cNvPr>
              <p:cNvSpPr/>
              <p:nvPr/>
            </p:nvSpPr>
            <p:spPr>
              <a:xfrm>
                <a:off x="4867275" y="4882143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240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AD77400-F53A-4A0B-8064-08CF76E21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5" y="4882143"/>
                <a:ext cx="8627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2D25C3B-487A-4309-A762-5B75F16E216D}"/>
                  </a:ext>
                </a:extLst>
              </p:cNvPr>
              <p:cNvSpPr/>
              <p:nvPr/>
            </p:nvSpPr>
            <p:spPr>
              <a:xfrm>
                <a:off x="5569974" y="4518355"/>
                <a:ext cx="960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672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2D25C3B-487A-4309-A762-5B75F16E2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974" y="4518355"/>
                <a:ext cx="96051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FFBC818D-2D3A-47C6-8CB0-9EF75288F21B}"/>
              </a:ext>
            </a:extLst>
          </p:cNvPr>
          <p:cNvSpPr/>
          <p:nvPr/>
        </p:nvSpPr>
        <p:spPr>
          <a:xfrm>
            <a:off x="263352" y="5249356"/>
            <a:ext cx="7035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общем случае</a:t>
            </a: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Выигрыш</a:t>
            </a: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79C83635-49B8-4028-B03C-52D8FA198222}"/>
                  </a:ext>
                </a:extLst>
              </p:cNvPr>
              <p:cNvSpPr/>
              <p:nvPr/>
            </p:nvSpPr>
            <p:spPr>
              <a:xfrm>
                <a:off x="9005994" y="5742650"/>
                <a:ext cx="2316147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672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2160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~0.31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79C83635-49B8-4028-B03C-52D8FA198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994" y="5742650"/>
                <a:ext cx="2316147" cy="10175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F9775AC6-2CA0-4309-8C3C-265F8F0C30A3}"/>
                  </a:ext>
                </a:extLst>
              </p:cNvPr>
              <p:cNvSpPr/>
              <p:nvPr/>
            </p:nvSpPr>
            <p:spPr>
              <a:xfrm>
                <a:off x="1916079" y="5720772"/>
                <a:ext cx="1622817" cy="1156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F9775AC6-2CA0-4309-8C3C-265F8F0C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79" y="5720772"/>
                <a:ext cx="1622817" cy="11562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ACFA8-D06A-43D1-8AF5-5BF21A3D89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3045" y="1802990"/>
            <a:ext cx="1383912" cy="13138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617F47-9D60-43DC-9581-FC5538E0FF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1219" y="2090174"/>
            <a:ext cx="1169550" cy="584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79FFB6-1FD3-481C-B539-9872726460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5747" y="3833751"/>
            <a:ext cx="1383912" cy="13138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87617F-EC2D-416D-9E3C-90727B0F21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3195" y="4001935"/>
            <a:ext cx="1039353" cy="9774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0D5B6B-8093-4679-AF97-8B357A317D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4067" y="4168531"/>
            <a:ext cx="865707" cy="810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9133D4-BE29-4E2E-9C8E-27AF65B0BD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60757" y="4244702"/>
            <a:ext cx="399322" cy="399322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00F8973A-E5C3-4A25-A2E4-BEDF8E8AE3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6762" y="4244702"/>
            <a:ext cx="399322" cy="399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9408368" y="1988840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1988840"/>
                <a:ext cx="117237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3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9" grpId="0"/>
      <p:bldP spid="53" grpId="0"/>
      <p:bldP spid="48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Пример Реализации в </a:t>
            </a:r>
            <a:r>
              <a:rPr lang="en-US" sz="3200" b="1" dirty="0" err="1" smtClean="0">
                <a:solidFill>
                  <a:schemeClr val="bg1"/>
                </a:solidFill>
                <a:latin typeface="-apple-system"/>
              </a:rPr>
              <a:t>TensorFlow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  <a:endParaRPr lang="ru-RU" sz="2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23392" y="6391670"/>
            <a:ext cx="10166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https://www.tensorflow.org/api_docs/python/tf/keras/layers/SeparableConv2D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71464" y="3573016"/>
            <a:ext cx="1250471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SeparableConv2D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filters,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strides=(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padding=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'valid'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data_format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dilation_rate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depth_multiplier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activation=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use_bias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depthwise_initializer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glorot_uniform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pointwise_initializer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glorot_uniform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bias_initializer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'zeros'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depthwise_regularizer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pointwise_regularizer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bias_regularizer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activity_regularizer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depthwise_constraint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pointwise_constraint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bias_constraint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**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1464" y="1556792"/>
            <a:ext cx="100091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DepthwiseConv2D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strides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padding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'valid'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depth_multiplier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data_format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dilation_rate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activation=None,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use_bias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depthwise_initializer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glorot_uniform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bias_initializer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'zeros'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depthwise_regularizer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bias_regularizer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activity_regularizer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depthwise_constraint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bias_constraint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23392" y="6021288"/>
            <a:ext cx="10166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https://www.tensorflow.org/api_docs/python/tf/keras/layers/DepthwiseConv2D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8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MobileNet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v1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02" name="Picture 6" descr="Image for post">
            <a:extLst>
              <a:ext uri="{FF2B5EF4-FFF2-40B4-BE49-F238E27FC236}">
                <a16:creationId xmlns:a16="http://schemas.microsoft.com/office/drawing/2014/main" id="{B4130125-6261-4CE4-82BD-FD8D7DDC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401" y="1549841"/>
            <a:ext cx="5602409" cy="220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166F7-20A4-4B81-B167-8355C316B211}"/>
              </a:ext>
            </a:extLst>
          </p:cNvPr>
          <p:cNvSpPr txBox="1"/>
          <p:nvPr/>
        </p:nvSpPr>
        <p:spPr>
          <a:xfrm>
            <a:off x="407368" y="6165304"/>
            <a:ext cx="1123324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Howard, A.G., Zhu, M., Chen, B., </a:t>
            </a:r>
            <a:r>
              <a:rPr lang="en-US" sz="1800" dirty="0" err="1"/>
              <a:t>Kalenichenko</a:t>
            </a:r>
            <a:r>
              <a:rPr lang="en-US" sz="1800" dirty="0"/>
              <a:t>, D., Wang, W., </a:t>
            </a:r>
            <a:r>
              <a:rPr lang="en-US" sz="1800" dirty="0" err="1"/>
              <a:t>Weyand</a:t>
            </a:r>
            <a:r>
              <a:rPr lang="en-US" sz="1800" dirty="0"/>
              <a:t>, T., </a:t>
            </a:r>
            <a:r>
              <a:rPr lang="en-US" sz="1800" dirty="0" err="1"/>
              <a:t>Andreetto</a:t>
            </a:r>
            <a:r>
              <a:rPr lang="en-US" sz="1800" dirty="0"/>
              <a:t>, M. and Adam, H., 2017. </a:t>
            </a:r>
            <a:r>
              <a:rPr lang="en-US" sz="1800" dirty="0" err="1"/>
              <a:t>Mobilenets</a:t>
            </a:r>
            <a:r>
              <a:rPr lang="en-US" sz="1800" dirty="0"/>
              <a:t>: Efficient convolutional neural networks for mobile vision applications. 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arXiv:1704.04861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5E07DD-3A60-4322-A0A8-13B2A09C8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9" y="1593884"/>
            <a:ext cx="3839007" cy="45606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C33FD2-F062-4E9D-AB8B-63C0F339C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927" y="4002109"/>
            <a:ext cx="5641120" cy="20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MobileNet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v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2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166F7-20A4-4B81-B167-8355C316B211}"/>
              </a:ext>
            </a:extLst>
          </p:cNvPr>
          <p:cNvSpPr txBox="1"/>
          <p:nvPr/>
        </p:nvSpPr>
        <p:spPr>
          <a:xfrm>
            <a:off x="1271464" y="6327884"/>
            <a:ext cx="950505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Sandler, Mark, Andrew Howard, </a:t>
            </a:r>
            <a:r>
              <a:rPr lang="en-US" sz="1400" dirty="0" err="1"/>
              <a:t>Menglong</a:t>
            </a:r>
            <a:r>
              <a:rPr lang="en-US" sz="1400" dirty="0"/>
              <a:t> Zhu, Andrey </a:t>
            </a:r>
            <a:r>
              <a:rPr lang="en-US" sz="1400" dirty="0" err="1"/>
              <a:t>Zhmoginov</a:t>
            </a:r>
            <a:r>
              <a:rPr lang="en-US" sz="1400" dirty="0"/>
              <a:t>, and Liang-</a:t>
            </a:r>
            <a:r>
              <a:rPr lang="en-US" sz="1400" dirty="0" err="1"/>
              <a:t>Chieh</a:t>
            </a:r>
            <a:r>
              <a:rPr lang="en-US" sz="1400" dirty="0"/>
              <a:t> Chen. "Mobilenetv2: Inverted residuals and linear bottlenecks." In 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, pp. 4510-4520. 2018.</a:t>
            </a: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9AE284-2D94-4F94-91BF-AE12BBD9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4" y="1839082"/>
            <a:ext cx="3901778" cy="99983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D533555-27F9-4994-90D9-D281A1C08E0A}"/>
              </a:ext>
            </a:extLst>
          </p:cNvPr>
          <p:cNvSpPr/>
          <p:nvPr/>
        </p:nvSpPr>
        <p:spPr>
          <a:xfrm>
            <a:off x="817890" y="3459855"/>
            <a:ext cx="3273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Bottleneck </a:t>
            </a:r>
            <a:r>
              <a:rPr lang="ru-RU" sz="3600" dirty="0">
                <a:solidFill>
                  <a:schemeClr val="bg1"/>
                </a:solidFill>
              </a:rPr>
              <a:t>Слой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EC9043-F2A1-4FD3-A0B4-CA19B326D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783" y="1744899"/>
            <a:ext cx="4196648" cy="30617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950FC3-86AF-4BD2-90D8-6A34A429EFD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5527" y="1937348"/>
            <a:ext cx="2621401" cy="286095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96A7445-7CFD-426A-8943-D9B2D9EFA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264" y="1419688"/>
            <a:ext cx="2415760" cy="31230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DEAF5D7-DD0C-476C-9C5C-4C4CC13E7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175" y="4828231"/>
            <a:ext cx="3471863" cy="14322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A69B20B-75B6-486A-A627-34EA8B64C7F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24603" t="26916" r="6885" b="18801"/>
          <a:stretch/>
        </p:blipFill>
        <p:spPr>
          <a:xfrm rot="20997930">
            <a:off x="783280" y="4790432"/>
            <a:ext cx="4386818" cy="1598506"/>
          </a:xfrm>
          <a:prstGeom prst="rect">
            <a:avLst/>
          </a:prstGeom>
        </p:spPr>
      </p:pic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4847E35-1CE3-447D-80FC-838EFA0C6099}"/>
              </a:ext>
            </a:extLst>
          </p:cNvPr>
          <p:cNvCxnSpPr>
            <a:cxnSpLocks/>
          </p:cNvCxnSpPr>
          <p:nvPr/>
        </p:nvCxnSpPr>
        <p:spPr>
          <a:xfrm>
            <a:off x="54178" y="5676149"/>
            <a:ext cx="79041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80B5A1A-FDF1-48C1-A0E1-53F659E4B279}"/>
              </a:ext>
            </a:extLst>
          </p:cNvPr>
          <p:cNvCxnSpPr>
            <a:cxnSpLocks/>
          </p:cNvCxnSpPr>
          <p:nvPr/>
        </p:nvCxnSpPr>
        <p:spPr>
          <a:xfrm>
            <a:off x="4958899" y="5634481"/>
            <a:ext cx="63381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Стрелка: изогнутая вниз 44">
            <a:extLst>
              <a:ext uri="{FF2B5EF4-FFF2-40B4-BE49-F238E27FC236}">
                <a16:creationId xmlns:a16="http://schemas.microsoft.com/office/drawing/2014/main" id="{199DAD34-34F9-48BF-B215-34EFE46C886D}"/>
              </a:ext>
            </a:extLst>
          </p:cNvPr>
          <p:cNvSpPr/>
          <p:nvPr/>
        </p:nvSpPr>
        <p:spPr>
          <a:xfrm>
            <a:off x="449387" y="4420476"/>
            <a:ext cx="5143331" cy="1169210"/>
          </a:xfrm>
          <a:prstGeom prst="curvedDownArrow">
            <a:avLst>
              <a:gd name="adj1" fmla="val 5510"/>
              <a:gd name="adj2" fmla="val 35032"/>
              <a:gd name="adj3" fmla="val 1609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D6B4658-34C2-4B23-BA96-2E7ACE8B2653}"/>
              </a:ext>
            </a:extLst>
          </p:cNvPr>
          <p:cNvSpPr/>
          <p:nvPr/>
        </p:nvSpPr>
        <p:spPr>
          <a:xfrm>
            <a:off x="27853" y="2779490"/>
            <a:ext cx="1665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Expansion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00E2763E-DCAC-4C37-B88E-EC17E5C950EC}"/>
              </a:ext>
            </a:extLst>
          </p:cNvPr>
          <p:cNvSpPr/>
          <p:nvPr/>
        </p:nvSpPr>
        <p:spPr>
          <a:xfrm>
            <a:off x="1465740" y="3075787"/>
            <a:ext cx="1735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Depthwise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AA8B87A-7841-49BA-A678-1501BD6E3E4A}"/>
              </a:ext>
            </a:extLst>
          </p:cNvPr>
          <p:cNvSpPr/>
          <p:nvPr/>
        </p:nvSpPr>
        <p:spPr>
          <a:xfrm>
            <a:off x="2643546" y="2777934"/>
            <a:ext cx="1597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Pointwise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45" grpId="0" animBg="1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-apple-system"/>
              </a:rPr>
              <a:t>Google </a:t>
            </a:r>
            <a:r>
              <a:rPr lang="en-US" sz="3200" b="1" dirty="0" err="1" smtClean="0">
                <a:solidFill>
                  <a:schemeClr val="bg1"/>
                </a:solidFill>
                <a:latin typeface="-apple-system"/>
              </a:rPr>
              <a:t>EfficientNet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11437" t="8831" r="10951" b="7018"/>
          <a:stretch/>
        </p:blipFill>
        <p:spPr>
          <a:xfrm>
            <a:off x="7608168" y="4077072"/>
            <a:ext cx="3024337" cy="185282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E32D4B0-4E55-43C4-8333-88BE4E6D6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4437112"/>
            <a:ext cx="4824536" cy="174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08" y="1628800"/>
            <a:ext cx="5356176" cy="267808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4639" y="1772816"/>
            <a:ext cx="5022918" cy="2256284"/>
          </a:xfrm>
          <a:prstGeom prst="rect">
            <a:avLst/>
          </a:prstGeom>
        </p:spPr>
      </p:pic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487488" y="6200108"/>
            <a:ext cx="9649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Tan, M. and Le, Q., 2019, May. </a:t>
            </a:r>
            <a:r>
              <a:rPr lang="en-US" dirty="0" err="1">
                <a:solidFill>
                  <a:schemeClr val="bg1"/>
                </a:solidFill>
              </a:rPr>
              <a:t>Efficientnet</a:t>
            </a:r>
            <a:r>
              <a:rPr lang="en-US" dirty="0">
                <a:solidFill>
                  <a:schemeClr val="bg1"/>
                </a:solidFill>
              </a:rPr>
              <a:t>: Rethinking model scaling for convolutional neural networks. In </a:t>
            </a:r>
            <a:r>
              <a:rPr lang="en-US" i="1" dirty="0">
                <a:solidFill>
                  <a:schemeClr val="bg1"/>
                </a:solidFill>
              </a:rPr>
              <a:t>International Conference on Machine Learning</a:t>
            </a:r>
            <a:r>
              <a:rPr lang="en-US" dirty="0">
                <a:solidFill>
                  <a:schemeClr val="bg1"/>
                </a:solidFill>
              </a:rPr>
              <a:t> (pp. 6105-6114). PMLR.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94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3356992"/>
            <a:ext cx="10009112" cy="827739"/>
          </a:xfrm>
        </p:spPr>
        <p:txBody>
          <a:bodyPr>
            <a:noAutofit/>
          </a:bodyPr>
          <a:lstStyle/>
          <a:p>
            <a:r>
              <a:rPr lang="ru-RU" sz="7200" b="1" dirty="0">
                <a:solidFill>
                  <a:schemeClr val="bg1"/>
                </a:solidFill>
                <a:latin typeface="-apple-system"/>
              </a:rPr>
              <a:t>И зачем нам нужна вся эта история?</a:t>
            </a:r>
            <a:br>
              <a:rPr lang="ru-RU" sz="7200" b="1" dirty="0">
                <a:solidFill>
                  <a:schemeClr val="bg1"/>
                </a:solidFill>
                <a:latin typeface="-apple-system"/>
              </a:rPr>
            </a:br>
            <a:r>
              <a:rPr lang="ru-RU" sz="7200" b="1" dirty="0">
                <a:solidFill>
                  <a:schemeClr val="bg1"/>
                </a:solidFill>
                <a:latin typeface="-apple-system"/>
              </a:rPr>
              <a:t>Это все «там»</a:t>
            </a:r>
            <a:br>
              <a:rPr lang="ru-RU" sz="7200" b="1" dirty="0">
                <a:solidFill>
                  <a:schemeClr val="bg1"/>
                </a:solidFill>
                <a:latin typeface="-apple-system"/>
              </a:rPr>
            </a:br>
            <a:r>
              <a:rPr lang="ru-RU" sz="7200" b="1" dirty="0">
                <a:solidFill>
                  <a:schemeClr val="bg1"/>
                </a:solidFill>
                <a:latin typeface="-apple-system"/>
              </a:rPr>
              <a:t>А мы «здесь»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5453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Загрузка Готовой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434173-7EC6-4FCB-AED3-CB9FC3E246B9}"/>
              </a:ext>
            </a:extLst>
          </p:cNvPr>
          <p:cNvSpPr/>
          <p:nvPr/>
        </p:nvSpPr>
        <p:spPr>
          <a:xfrm>
            <a:off x="983432" y="1844824"/>
            <a:ext cx="107562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tf.keras.applications.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DenseNet121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include_top=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weights=</a:t>
            </a:r>
            <a:r>
              <a:rPr lang="tr-TR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input_tensor=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pooling=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classes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</a:p>
          <a:p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6013C9A-1329-49F5-A656-396C4157E8D6}"/>
              </a:ext>
            </a:extLst>
          </p:cNvPr>
          <p:cNvSpPr/>
          <p:nvPr/>
        </p:nvSpPr>
        <p:spPr>
          <a:xfrm>
            <a:off x="511303" y="5973319"/>
            <a:ext cx="1008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https://www.tensorflow.org/api_docs/python/tf/keras/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4CABDE6-55C7-469F-84FB-4D870BEB5209}"/>
              </a:ext>
            </a:extLst>
          </p:cNvPr>
          <p:cNvSpPr/>
          <p:nvPr/>
        </p:nvSpPr>
        <p:spPr>
          <a:xfrm>
            <a:off x="911424" y="3861048"/>
            <a:ext cx="1144874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tf.keras.applications.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MobileNet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alpha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depth_multiplier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dropout=</a:t>
            </a:r>
            <a:r>
              <a:rPr lang="tr-TR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  <a:r>
              <a:rPr lang="en-US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include_top=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weights=</a:t>
            </a:r>
            <a:r>
              <a:rPr lang="tr-TR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input_tensor=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pooling=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classes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classifier_activation=</a:t>
            </a:r>
            <a:r>
              <a:rPr lang="tr-TR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'softmax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**kwargs</a:t>
            </a:r>
          </a:p>
          <a:p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1816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Продолжение Обучения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135560" y="134076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-apple-system"/>
              </a:rPr>
              <a:t>Transfer Learning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18AFE0-7718-4AE3-82B5-180A0CDB8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6696" t="37244" r="7036" b="30557"/>
          <a:stretch/>
        </p:blipFill>
        <p:spPr>
          <a:xfrm>
            <a:off x="1067936" y="2602890"/>
            <a:ext cx="8772480" cy="1960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7563B09-5F8A-411B-BC93-5808D284D9F3}"/>
                  </a:ext>
                </a:extLst>
              </p:cNvPr>
              <p:cNvSpPr/>
              <p:nvPr/>
            </p:nvSpPr>
            <p:spPr>
              <a:xfrm>
                <a:off x="9879417" y="3300537"/>
                <a:ext cx="119776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1000 </m:t>
                      </m:r>
                    </m:oMath>
                  </m:oMathPara>
                </a14:m>
                <a:endParaRPr lang="ru-RU" sz="20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классов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7563B09-5F8A-411B-BC93-5808D284D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417" y="3300537"/>
                <a:ext cx="1197764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D43F80-3C10-49C0-BBB5-D1275E97365B}"/>
              </a:ext>
            </a:extLst>
          </p:cNvPr>
          <p:cNvSpPr/>
          <p:nvPr/>
        </p:nvSpPr>
        <p:spPr>
          <a:xfrm>
            <a:off x="9651677" y="2788602"/>
            <a:ext cx="1260141" cy="1804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классов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3DFD0BD-F5FE-4905-B219-50D23CAD38E8}"/>
              </a:ext>
            </a:extLst>
          </p:cNvPr>
          <p:cNvSpPr/>
          <p:nvPr/>
        </p:nvSpPr>
        <p:spPr>
          <a:xfrm>
            <a:off x="911424" y="2602890"/>
            <a:ext cx="8565954" cy="196030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DA03FDD-8E87-4641-BD08-7560B16C9DC9}"/>
              </a:ext>
            </a:extLst>
          </p:cNvPr>
          <p:cNvSpPr txBox="1">
            <a:spLocks/>
          </p:cNvSpPr>
          <p:nvPr/>
        </p:nvSpPr>
        <p:spPr>
          <a:xfrm>
            <a:off x="1916538" y="183381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bg1"/>
                </a:solidFill>
                <a:latin typeface="-apple-system"/>
              </a:rPr>
              <a:t>Замораживаем веса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FACAFEA-AD69-4781-A3AF-39531416E545}"/>
              </a:ext>
            </a:extLst>
          </p:cNvPr>
          <p:cNvSpPr/>
          <p:nvPr/>
        </p:nvSpPr>
        <p:spPr>
          <a:xfrm>
            <a:off x="923929" y="2602991"/>
            <a:ext cx="6108175" cy="196030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4442CD4B-CEAF-4393-975F-47964AC2D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r="74435" b="5007"/>
          <a:stretch/>
        </p:blipFill>
        <p:spPr bwMode="auto">
          <a:xfrm>
            <a:off x="1415480" y="4693296"/>
            <a:ext cx="1800200" cy="17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1AF2E94E-BAE7-49F5-AD04-26F0EDF79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0" t="10010" r="40327" b="12195"/>
          <a:stretch/>
        </p:blipFill>
        <p:spPr bwMode="auto">
          <a:xfrm>
            <a:off x="4669344" y="4749183"/>
            <a:ext cx="182659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1AA72111-8ECD-4EE8-AAC5-DEF616336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11226" r="797" b="14238"/>
          <a:stretch/>
        </p:blipFill>
        <p:spPr bwMode="auto">
          <a:xfrm>
            <a:off x="7248128" y="4696859"/>
            <a:ext cx="1929941" cy="112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9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7" grpId="0" animBg="1"/>
      <p:bldP spid="17" grpId="1" animBg="1"/>
      <p:bldP spid="18" grpId="0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Продолжение Обучения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C1F251-F561-48AA-AE6E-91162E65E2F6}"/>
              </a:ext>
            </a:extLst>
          </p:cNvPr>
          <p:cNvSpPr/>
          <p:nvPr/>
        </p:nvSpPr>
        <p:spPr>
          <a:xfrm>
            <a:off x="407368" y="5733256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model.fit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new_dataset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epochs=</a:t>
            </a:r>
            <a:r>
              <a:rPr lang="tr-TR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callbacks=...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validation_data=...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135560" y="134076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Transfer Learning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7368" y="1954731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base_model = 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MobileNet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weights=</a:t>
            </a:r>
            <a:r>
              <a:rPr lang="tr-TR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include_top=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6427" y="27242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base_model.trainable = 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3163034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 = keras.Input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shape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 = base_model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training=</a:t>
            </a:r>
            <a:r>
              <a:rPr lang="tr-T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 = keras.layers.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GlobalAveragePooling2D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outputs = </a:t>
            </a:r>
            <a:r>
              <a:rPr lang="tr-TR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keras.layers.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 = keras.Model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outputs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63352" y="4797152"/>
            <a:ext cx="10657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model.</a:t>
            </a:r>
            <a:r>
              <a:rPr lang="tr-TR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optimizer=keras.optimizers.Adam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loss=keras.losses.BinaryCrossentropy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tr-TR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metrics=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keras.metrics.BinaryAccuracy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25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3" grpId="0"/>
      <p:bldP spid="5" grpId="0"/>
      <p:bldP spid="6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Ссылки на Архитектуры и Статьи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415480" y="5661248"/>
            <a:ext cx="900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https://paperswithcode.com/sota/image-classification-on-imagenet?metric=Top%205%20Accuracy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1700808"/>
            <a:ext cx="8102710" cy="38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6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484784"/>
            <a:ext cx="10801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Классика, Свертки +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 +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Глубокое обучение не так уж и плохо</a:t>
            </a:r>
            <a:r>
              <a:rPr lang="en-US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GPU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Много (очень) сверток 3х3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Свертки 1х1,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слои, упрощение сверток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Пропуски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Residuals),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глубже сети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меньше мат. операций «за ту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же точность»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30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C470DC0-6682-4BB5-9EB1-6759999838C5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9C3EA-DF43-4BB2-9655-F0F605E3D789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6369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LeNet-5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079776" y="5157192"/>
            <a:ext cx="4155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~60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тыс. параметров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63352" y="5805264"/>
            <a:ext cx="11521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LeCun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Y.;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Boser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B.;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Denker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J. S.; Henderson, D.; Howard, R. E.; Hubbard, W.;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Jackel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L. D. (December 1989). "Backpropagation Applied to Handwritten Zip Code Recognition".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Neural Computation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(4): 541–551.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9848" y="1700808"/>
                <a:ext cx="4464496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сверточных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слоя (</a:t>
                </a:r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слоя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pooling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(усреднение)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полносвязных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слоя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Функции активации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Сигмоид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Тангенс Гиперболический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" y="1700808"/>
                <a:ext cx="4464496" cy="2862322"/>
              </a:xfrm>
              <a:prstGeom prst="rect">
                <a:avLst/>
              </a:prstGeom>
              <a:blipFill>
                <a:blip r:embed="rId4"/>
                <a:stretch>
                  <a:fillRect l="-1366" t="-1064" b="-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879290-5703-4DC2-BCC7-CCA7B85E9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7030" t="23913" b="23311"/>
          <a:stretch/>
        </p:blipFill>
        <p:spPr>
          <a:xfrm>
            <a:off x="3503712" y="1844824"/>
            <a:ext cx="7898335" cy="2627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3071664" y="3429000"/>
                <a:ext cx="1959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32×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429000"/>
                <a:ext cx="1959639" cy="523220"/>
              </a:xfrm>
              <a:prstGeom prst="rect">
                <a:avLst/>
              </a:prstGeom>
              <a:blipFill>
                <a:blip r:embed="rId7"/>
                <a:stretch>
                  <a:fillRect t="-14118" r="-5296" b="-305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4007768" y="3789040"/>
                <a:ext cx="1959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28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</a:t>
                </a: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3789040"/>
                <a:ext cx="1959639" cy="523220"/>
              </a:xfrm>
              <a:prstGeom prst="rect">
                <a:avLst/>
              </a:prstGeom>
              <a:blipFill>
                <a:blip r:embed="rId8"/>
                <a:stretch>
                  <a:fillRect t="-14118" r="-5280" b="-3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5663952" y="4077072"/>
                <a:ext cx="20862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14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 </a:t>
                </a: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4077072"/>
                <a:ext cx="2086277" cy="523220"/>
              </a:xfrm>
              <a:prstGeom prst="rect">
                <a:avLst/>
              </a:prstGeom>
              <a:blipFill>
                <a:blip r:embed="rId9"/>
                <a:stretch>
                  <a:fillRect t="-13953" r="-526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7464152" y="4437112"/>
                <a:ext cx="23139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16 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437112"/>
                <a:ext cx="2313903" cy="523220"/>
              </a:xfrm>
              <a:prstGeom prst="rect">
                <a:avLst/>
              </a:prstGeom>
              <a:blipFill>
                <a:blip r:embed="rId10"/>
                <a:stretch>
                  <a:fillRect t="-13953" r="-4474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9048328" y="4725144"/>
                <a:ext cx="1789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4725144"/>
                <a:ext cx="1789721" cy="523220"/>
              </a:xfrm>
              <a:prstGeom prst="rect">
                <a:avLst/>
              </a:prstGeom>
              <a:blipFill>
                <a:blip r:embed="rId11"/>
                <a:stretch>
                  <a:fillRect t="-12791" r="-6122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9696400" y="3789040"/>
                <a:ext cx="9076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120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00" y="3789040"/>
                <a:ext cx="90762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10632504" y="3573016"/>
                <a:ext cx="708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84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04" y="3573016"/>
                <a:ext cx="708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1280576" y="3212976"/>
                <a:ext cx="708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576" y="3212976"/>
                <a:ext cx="70884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94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19" grpId="0"/>
      <p:bldP spid="23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9477" y="1679701"/>
            <a:ext cx="79445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изображений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&gt;14 000 000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 с тренировочными рамками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 1 000 000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подклассов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&gt;21000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3356992"/>
            <a:ext cx="7944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Высокое Разрешение (а не эти ваши 28*28 и 32*32)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http://image-net.org/index_fil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628800"/>
            <a:ext cx="4439816" cy="6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mage-net.org/nodes/8/02125311/b0/b03dbca6bd0a3abf4ee8aef31e5b103eea74575c.thum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3933056"/>
            <a:ext cx="1743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image-net.org/nodes/7/03127925/10/10dc33263f2cf8953beb3816e8f96ff7dbd34c69.thum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3861048"/>
            <a:ext cx="1743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image-net.org/nodes/7/03127925/69/69b1a701ea0fd5f639561f9d115579e94ade0a92.thum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33056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mage-net.org/nodes/1/12496949/32/32d4dca118aa05527348ade353ff85b9727d3de0.thum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4005064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image-net.org/nodes/14/03709823/d9/d97e3ee33e19b675dd05b7e9fe0c1fe89c205c6c.thum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789040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068EE5E-820F-4844-A437-7377A09963B1}"/>
              </a:ext>
            </a:extLst>
          </p:cNvPr>
          <p:cNvSpPr/>
          <p:nvPr/>
        </p:nvSpPr>
        <p:spPr>
          <a:xfrm>
            <a:off x="3774207" y="6212133"/>
            <a:ext cx="4211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http://www.image-net.org/</a:t>
            </a:r>
          </a:p>
        </p:txBody>
      </p:sp>
    </p:spTree>
    <p:extLst>
      <p:ext uri="{BB962C8B-B14F-4D97-AF65-F5344CB8AC3E}">
        <p14:creationId xmlns:p14="http://schemas.microsoft.com/office/powerpoint/2010/main" val="20678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95533"/>
            <a:ext cx="11640616" cy="82773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ImageNet Large Scale Visual Recognition Challenge 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40DD8C4-3874-49E3-B443-6D44F7394FE5}"/>
              </a:ext>
            </a:extLst>
          </p:cNvPr>
          <p:cNvSpPr/>
          <p:nvPr/>
        </p:nvSpPr>
        <p:spPr>
          <a:xfrm>
            <a:off x="1769838" y="300315"/>
            <a:ext cx="9654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1916832"/>
            <a:ext cx="4392488" cy="31980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951984" y="2132856"/>
            <a:ext cx="5538760" cy="273630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423592" y="5661248"/>
            <a:ext cx="80732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https://image-net.org/challenges/LSVRC/2011/</a:t>
            </a:r>
          </a:p>
        </p:txBody>
      </p:sp>
    </p:spTree>
    <p:extLst>
      <p:ext uri="{BB962C8B-B14F-4D97-AF65-F5344CB8AC3E}">
        <p14:creationId xmlns:p14="http://schemas.microsoft.com/office/powerpoint/2010/main" val="39375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7659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13076</TotalTime>
  <Words>2009</Words>
  <Application>Microsoft Office PowerPoint</Application>
  <PresentationFormat>Широкоэкранный</PresentationFormat>
  <Paragraphs>675</Paragraphs>
  <Slides>45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6" baseType="lpstr">
      <vt:lpstr>-apple-system</vt:lpstr>
      <vt:lpstr>Arial</vt:lpstr>
      <vt:lpstr>Calibri</vt:lpstr>
      <vt:lpstr>Cambria Math</vt:lpstr>
      <vt:lpstr>Century Schoolbook</vt:lpstr>
      <vt:lpstr>charter</vt:lpstr>
      <vt:lpstr>Courier New</vt:lpstr>
      <vt:lpstr>Times New Roman</vt:lpstr>
      <vt:lpstr>Verdana</vt:lpstr>
      <vt:lpstr>Wingdings</vt:lpstr>
      <vt:lpstr>Тема Office</vt:lpstr>
      <vt:lpstr>Презентация PowerPoint</vt:lpstr>
      <vt:lpstr>В предыдущей лекции</vt:lpstr>
      <vt:lpstr>Нейронные Сети: Слои</vt:lpstr>
      <vt:lpstr>Содержание</vt:lpstr>
      <vt:lpstr>Содержание</vt:lpstr>
      <vt:lpstr>LeNet-5</vt:lpstr>
      <vt:lpstr>ImageNet</vt:lpstr>
      <vt:lpstr>ImageNet Large Scale Visual Recognition Challenge </vt:lpstr>
      <vt:lpstr>Содержание</vt:lpstr>
      <vt:lpstr>AlexNet</vt:lpstr>
      <vt:lpstr>Содержание</vt:lpstr>
      <vt:lpstr>VGG Visual Geometry Group</vt:lpstr>
      <vt:lpstr>Содержание</vt:lpstr>
      <vt:lpstr>GoogLeNet или Inception v1</vt:lpstr>
      <vt:lpstr>Свертка 1 x 1</vt:lpstr>
      <vt:lpstr>“Зачем выбирать размер фильтра?”</vt:lpstr>
      <vt:lpstr>Inception Модули</vt:lpstr>
      <vt:lpstr>GoogLeNet или Inception v1</vt:lpstr>
      <vt:lpstr>Идеи для улучшения</vt:lpstr>
      <vt:lpstr>Inception v2</vt:lpstr>
      <vt:lpstr>Inception v3</vt:lpstr>
      <vt:lpstr>BatchNorm</vt:lpstr>
      <vt:lpstr>Содержание</vt:lpstr>
      <vt:lpstr>Презентация PowerPoint</vt:lpstr>
      <vt:lpstr>Vanishing Gradient Problem</vt:lpstr>
      <vt:lpstr>ResNet Residual Networks</vt:lpstr>
      <vt:lpstr>Почему это работает?</vt:lpstr>
      <vt:lpstr>Пример Реализации в TensorFlow</vt:lpstr>
      <vt:lpstr>Развитие ResNet</vt:lpstr>
      <vt:lpstr>Содержание</vt:lpstr>
      <vt:lpstr>Что не может пойти не так? </vt:lpstr>
      <vt:lpstr>Depthwise Свертка</vt:lpstr>
      <vt:lpstr>Pointwise Свертка</vt:lpstr>
      <vt:lpstr>Сравнение вычислений</vt:lpstr>
      <vt:lpstr>Пример Реализации в TensorFlow</vt:lpstr>
      <vt:lpstr>MobileNet v1 </vt:lpstr>
      <vt:lpstr>MobileNet v2 </vt:lpstr>
      <vt:lpstr>Google EfficientNet</vt:lpstr>
      <vt:lpstr>И зачем нам нужна вся эта история? Это все «там» А мы «здесь»</vt:lpstr>
      <vt:lpstr>Загрузка Готовой Модели </vt:lpstr>
      <vt:lpstr>Продолжение Обучения</vt:lpstr>
      <vt:lpstr>Продолжение Обучения</vt:lpstr>
      <vt:lpstr>Ссылки на Архитектуры и Статьи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459</cp:revision>
  <dcterms:created xsi:type="dcterms:W3CDTF">2019-05-20T04:53:11Z</dcterms:created>
  <dcterms:modified xsi:type="dcterms:W3CDTF">2022-10-21T11:50:40Z</dcterms:modified>
</cp:coreProperties>
</file>